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notesMasterIdLst>
    <p:notesMasterId r:id="rId22"/>
  </p:notesMasterIdLst>
  <p:sldIdLst>
    <p:sldId id="257" r:id="rId5"/>
    <p:sldId id="729" r:id="rId6"/>
    <p:sldId id="725" r:id="rId7"/>
    <p:sldId id="760" r:id="rId8"/>
    <p:sldId id="739" r:id="rId9"/>
    <p:sldId id="740" r:id="rId10"/>
    <p:sldId id="767" r:id="rId11"/>
    <p:sldId id="731" r:id="rId12"/>
    <p:sldId id="761" r:id="rId13"/>
    <p:sldId id="732" r:id="rId14"/>
    <p:sldId id="762" r:id="rId15"/>
    <p:sldId id="764" r:id="rId16"/>
    <p:sldId id="766" r:id="rId17"/>
    <p:sldId id="769" r:id="rId18"/>
    <p:sldId id="768" r:id="rId19"/>
    <p:sldId id="763" r:id="rId20"/>
    <p:sldId id="722"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 Flurry" initials="AF" lastIdx="1" clrIdx="0">
    <p:extLst>
      <p:ext uri="{19B8F6BF-5375-455C-9EA6-DF929625EA0E}">
        <p15:presenceInfo xmlns:p15="http://schemas.microsoft.com/office/powerpoint/2012/main" userId="S::alex.flurry@thearrogroup.com::3a317ecd-5a5c-40a5-905a-3af1de64bb1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60" autoAdjust="0"/>
    <p:restoredTop sz="94660"/>
  </p:normalViewPr>
  <p:slideViewPr>
    <p:cSldViewPr snapToGrid="0">
      <p:cViewPr varScale="1">
        <p:scale>
          <a:sx n="114" d="100"/>
          <a:sy n="114" d="100"/>
        </p:scale>
        <p:origin x="12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0E69D51-1BD4-4BE9-BDB6-2910161D8E6C}" type="datetimeFigureOut">
              <a:rPr lang="en-US" smtClean="0"/>
              <a:t>4/19/2022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FBF9E84-608D-4833-ACE0-8E870B750198}" type="slidenum">
              <a:rPr lang="en-US" smtClean="0"/>
              <a:t>‹#›</a:t>
            </a:fld>
            <a:endParaRPr lang="en-US" dirty="0"/>
          </a:p>
        </p:txBody>
      </p:sp>
    </p:spTree>
    <p:extLst>
      <p:ext uri="{BB962C8B-B14F-4D97-AF65-F5344CB8AC3E}">
        <p14:creationId xmlns:p14="http://schemas.microsoft.com/office/powerpoint/2010/main" val="4194980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B04527B5-AE87-4AC2-A9EF-25D8DE22A2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715">
              <a:spcBef>
                <a:spcPct val="30000"/>
              </a:spcBef>
              <a:defRPr sz="1200">
                <a:solidFill>
                  <a:schemeClr val="tx1"/>
                </a:solidFill>
                <a:latin typeface="Arial" panose="020B0604020202020204" pitchFamily="34" charset="0"/>
              </a:defRPr>
            </a:lvl1pPr>
            <a:lvl2pPr marL="757066" indent="-291179" defTabSz="944715">
              <a:spcBef>
                <a:spcPct val="30000"/>
              </a:spcBef>
              <a:defRPr sz="1200">
                <a:solidFill>
                  <a:schemeClr val="tx1"/>
                </a:solidFill>
                <a:latin typeface="Arial" panose="020B0604020202020204" pitchFamily="34" charset="0"/>
              </a:defRPr>
            </a:lvl2pPr>
            <a:lvl3pPr marL="1164717" indent="-232943" defTabSz="944715">
              <a:spcBef>
                <a:spcPct val="30000"/>
              </a:spcBef>
              <a:defRPr sz="1200">
                <a:solidFill>
                  <a:schemeClr val="tx1"/>
                </a:solidFill>
                <a:latin typeface="Arial" panose="020B0604020202020204" pitchFamily="34" charset="0"/>
              </a:defRPr>
            </a:lvl3pPr>
            <a:lvl4pPr marL="1630604" indent="-232943" defTabSz="944715">
              <a:spcBef>
                <a:spcPct val="30000"/>
              </a:spcBef>
              <a:defRPr sz="1200">
                <a:solidFill>
                  <a:schemeClr val="tx1"/>
                </a:solidFill>
                <a:latin typeface="Arial" panose="020B0604020202020204" pitchFamily="34" charset="0"/>
              </a:defRPr>
            </a:lvl4pPr>
            <a:lvl5pPr marL="2096491" indent="-232943" defTabSz="944715">
              <a:spcBef>
                <a:spcPct val="30000"/>
              </a:spcBef>
              <a:defRPr sz="1200">
                <a:solidFill>
                  <a:schemeClr val="tx1"/>
                </a:solidFill>
                <a:latin typeface="Arial" panose="020B0604020202020204" pitchFamily="34" charset="0"/>
              </a:defRPr>
            </a:lvl5pPr>
            <a:lvl6pPr marL="2562377" indent="-232943" defTabSz="944715" eaLnBrk="0" fontAlgn="base" hangingPunct="0">
              <a:spcBef>
                <a:spcPct val="30000"/>
              </a:spcBef>
              <a:spcAft>
                <a:spcPct val="0"/>
              </a:spcAft>
              <a:defRPr sz="1200">
                <a:solidFill>
                  <a:schemeClr val="tx1"/>
                </a:solidFill>
                <a:latin typeface="Arial" panose="020B0604020202020204" pitchFamily="34" charset="0"/>
              </a:defRPr>
            </a:lvl6pPr>
            <a:lvl7pPr marL="3028264" indent="-232943" defTabSz="944715" eaLnBrk="0" fontAlgn="base" hangingPunct="0">
              <a:spcBef>
                <a:spcPct val="30000"/>
              </a:spcBef>
              <a:spcAft>
                <a:spcPct val="0"/>
              </a:spcAft>
              <a:defRPr sz="1200">
                <a:solidFill>
                  <a:schemeClr val="tx1"/>
                </a:solidFill>
                <a:latin typeface="Arial" panose="020B0604020202020204" pitchFamily="34" charset="0"/>
              </a:defRPr>
            </a:lvl7pPr>
            <a:lvl8pPr marL="3494151" indent="-232943" defTabSz="944715" eaLnBrk="0" fontAlgn="base" hangingPunct="0">
              <a:spcBef>
                <a:spcPct val="30000"/>
              </a:spcBef>
              <a:spcAft>
                <a:spcPct val="0"/>
              </a:spcAft>
              <a:defRPr sz="1200">
                <a:solidFill>
                  <a:schemeClr val="tx1"/>
                </a:solidFill>
                <a:latin typeface="Arial" panose="020B0604020202020204" pitchFamily="34" charset="0"/>
              </a:defRPr>
            </a:lvl8pPr>
            <a:lvl9pPr marL="3960038" indent="-232943" defTabSz="944715"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79708310-B58D-4054-874D-E0092FC58868}" type="slidenum">
              <a:rPr lang="en-US" altLang="en-US" sz="1300"/>
              <a:pPr fontAlgn="base">
                <a:spcBef>
                  <a:spcPct val="0"/>
                </a:spcBef>
                <a:spcAft>
                  <a:spcPct val="0"/>
                </a:spcAft>
              </a:pPr>
              <a:t>1</a:t>
            </a:fld>
            <a:endParaRPr lang="en-US" altLang="en-US" sz="1300" dirty="0"/>
          </a:p>
        </p:txBody>
      </p:sp>
      <p:sp>
        <p:nvSpPr>
          <p:cNvPr id="8195" name="Rectangle 2">
            <a:extLst>
              <a:ext uri="{FF2B5EF4-FFF2-40B4-BE49-F238E27FC236}">
                <a16:creationId xmlns:a16="http://schemas.microsoft.com/office/drawing/2014/main" id="{731A1B9E-5C0D-4BD2-B64F-743C1209FAF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1DB1259E-411D-4868-A1CC-62FDA5D9097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Cromwell (rail); Bush Street; Old Court (rail)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21A4F1-3416-4E38-941A-F81CD9FCA071}" type="slidenum">
              <a:rPr lang="en-US" smtClean="0"/>
              <a:t>‹#›</a:t>
            </a:fld>
            <a:endParaRPr lang="en-US" dirty="0"/>
          </a:p>
        </p:txBody>
      </p:sp>
    </p:spTree>
    <p:extLst>
      <p:ext uri="{BB962C8B-B14F-4D97-AF65-F5344CB8AC3E}">
        <p14:creationId xmlns:p14="http://schemas.microsoft.com/office/powerpoint/2010/main" val="2427067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21A4F1-3416-4E38-941A-F81CD9FCA071}" type="slidenum">
              <a:rPr lang="en-US" smtClean="0"/>
              <a:t>‹#›</a:t>
            </a:fld>
            <a:endParaRPr lang="en-US" dirty="0"/>
          </a:p>
        </p:txBody>
      </p:sp>
    </p:spTree>
    <p:extLst>
      <p:ext uri="{BB962C8B-B14F-4D97-AF65-F5344CB8AC3E}">
        <p14:creationId xmlns:p14="http://schemas.microsoft.com/office/powerpoint/2010/main" val="48261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21A4F1-3416-4E38-941A-F81CD9FCA071}"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98486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21A4F1-3416-4E38-941A-F81CD9FCA071}" type="slidenum">
              <a:rPr lang="en-US" smtClean="0"/>
              <a:t>‹#›</a:t>
            </a:fld>
            <a:endParaRPr lang="en-US" dirty="0"/>
          </a:p>
        </p:txBody>
      </p:sp>
    </p:spTree>
    <p:extLst>
      <p:ext uri="{BB962C8B-B14F-4D97-AF65-F5344CB8AC3E}">
        <p14:creationId xmlns:p14="http://schemas.microsoft.com/office/powerpoint/2010/main" val="1413848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21A4F1-3416-4E38-941A-F81CD9FCA071}"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34454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21A4F1-3416-4E38-941A-F81CD9FCA071}" type="slidenum">
              <a:rPr lang="en-US" smtClean="0"/>
              <a:t>‹#›</a:t>
            </a:fld>
            <a:endParaRPr lang="en-US" dirty="0"/>
          </a:p>
        </p:txBody>
      </p:sp>
    </p:spTree>
    <p:extLst>
      <p:ext uri="{BB962C8B-B14F-4D97-AF65-F5344CB8AC3E}">
        <p14:creationId xmlns:p14="http://schemas.microsoft.com/office/powerpoint/2010/main" val="3853437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21A4F1-3416-4E38-941A-F81CD9FCA071}" type="slidenum">
              <a:rPr lang="en-US" smtClean="0"/>
              <a:t>‹#›</a:t>
            </a:fld>
            <a:endParaRPr lang="en-US" dirty="0"/>
          </a:p>
        </p:txBody>
      </p:sp>
    </p:spTree>
    <p:extLst>
      <p:ext uri="{BB962C8B-B14F-4D97-AF65-F5344CB8AC3E}">
        <p14:creationId xmlns:p14="http://schemas.microsoft.com/office/powerpoint/2010/main" val="32945812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21A4F1-3416-4E38-941A-F81CD9FCA071}" type="slidenum">
              <a:rPr lang="en-US" smtClean="0"/>
              <a:t>‹#›</a:t>
            </a:fld>
            <a:endParaRPr lang="en-US" dirty="0"/>
          </a:p>
        </p:txBody>
      </p:sp>
    </p:spTree>
    <p:extLst>
      <p:ext uri="{BB962C8B-B14F-4D97-AF65-F5344CB8AC3E}">
        <p14:creationId xmlns:p14="http://schemas.microsoft.com/office/powerpoint/2010/main" val="3411867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21A4F1-3416-4E38-941A-F81CD9FCA071}" type="slidenum">
              <a:rPr lang="en-US" smtClean="0"/>
              <a:t>‹#›</a:t>
            </a:fld>
            <a:endParaRPr lang="en-US" dirty="0"/>
          </a:p>
        </p:txBody>
      </p:sp>
    </p:spTree>
    <p:extLst>
      <p:ext uri="{BB962C8B-B14F-4D97-AF65-F5344CB8AC3E}">
        <p14:creationId xmlns:p14="http://schemas.microsoft.com/office/powerpoint/2010/main" val="3528008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21A4F1-3416-4E38-941A-F81CD9FCA071}" type="slidenum">
              <a:rPr lang="en-US" smtClean="0"/>
              <a:t>‹#›</a:t>
            </a:fld>
            <a:endParaRPr lang="en-US" dirty="0"/>
          </a:p>
        </p:txBody>
      </p:sp>
    </p:spTree>
    <p:extLst>
      <p:ext uri="{BB962C8B-B14F-4D97-AF65-F5344CB8AC3E}">
        <p14:creationId xmlns:p14="http://schemas.microsoft.com/office/powerpoint/2010/main" val="1238203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21A4F1-3416-4E38-941A-F81CD9FCA071}" type="slidenum">
              <a:rPr lang="en-US" smtClean="0"/>
              <a:t>‹#›</a:t>
            </a:fld>
            <a:endParaRPr lang="en-US" dirty="0"/>
          </a:p>
        </p:txBody>
      </p:sp>
    </p:spTree>
    <p:extLst>
      <p:ext uri="{BB962C8B-B14F-4D97-AF65-F5344CB8AC3E}">
        <p14:creationId xmlns:p14="http://schemas.microsoft.com/office/powerpoint/2010/main" val="3828489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21A4F1-3416-4E38-941A-F81CD9FCA071}" type="slidenum">
              <a:rPr lang="en-US" smtClean="0"/>
              <a:t>‹#›</a:t>
            </a:fld>
            <a:endParaRPr lang="en-US" dirty="0"/>
          </a:p>
        </p:txBody>
      </p:sp>
    </p:spTree>
    <p:extLst>
      <p:ext uri="{BB962C8B-B14F-4D97-AF65-F5344CB8AC3E}">
        <p14:creationId xmlns:p14="http://schemas.microsoft.com/office/powerpoint/2010/main" val="71195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21A4F1-3416-4E38-941A-F81CD9FCA071}" type="slidenum">
              <a:rPr lang="en-US" smtClean="0"/>
              <a:t>‹#›</a:t>
            </a:fld>
            <a:endParaRPr lang="en-US" dirty="0"/>
          </a:p>
        </p:txBody>
      </p:sp>
    </p:spTree>
    <p:extLst>
      <p:ext uri="{BB962C8B-B14F-4D97-AF65-F5344CB8AC3E}">
        <p14:creationId xmlns:p14="http://schemas.microsoft.com/office/powerpoint/2010/main" val="2881829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21A4F1-3416-4E38-941A-F81CD9FCA071}" type="slidenum">
              <a:rPr lang="en-US" smtClean="0"/>
              <a:t>‹#›</a:t>
            </a:fld>
            <a:endParaRPr lang="en-US" dirty="0"/>
          </a:p>
        </p:txBody>
      </p:sp>
    </p:spTree>
    <p:extLst>
      <p:ext uri="{BB962C8B-B14F-4D97-AF65-F5344CB8AC3E}">
        <p14:creationId xmlns:p14="http://schemas.microsoft.com/office/powerpoint/2010/main" val="4014840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022821-D235-41AB-821D-D543C16A95C3}" type="datetimeFigureOut">
              <a:rPr lang="en-US" smtClean="0"/>
              <a:t>4/19/2022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21A4F1-3416-4E38-941A-F81CD9FCA071}" type="slidenum">
              <a:rPr lang="en-US" smtClean="0"/>
              <a:t>‹#›</a:t>
            </a:fld>
            <a:endParaRPr lang="en-US" dirty="0"/>
          </a:p>
        </p:txBody>
      </p:sp>
    </p:spTree>
    <p:extLst>
      <p:ext uri="{BB962C8B-B14F-4D97-AF65-F5344CB8AC3E}">
        <p14:creationId xmlns:p14="http://schemas.microsoft.com/office/powerpoint/2010/main" val="268444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21A4F1-3416-4E38-941A-F81CD9FCA071}" type="slidenum">
              <a:rPr lang="en-US" smtClean="0"/>
              <a:t>‹#›</a:t>
            </a:fld>
            <a:endParaRPr lang="en-US" dirty="0"/>
          </a:p>
        </p:txBody>
      </p:sp>
      <p:sp>
        <p:nvSpPr>
          <p:cNvPr id="5" name="Date Placeholder 4"/>
          <p:cNvSpPr>
            <a:spLocks noGrp="1"/>
          </p:cNvSpPr>
          <p:nvPr>
            <p:ph type="dt" sz="half" idx="10"/>
          </p:nvPr>
        </p:nvSpPr>
        <p:spPr/>
        <p:txBody>
          <a:bodyPr/>
          <a:lstStyle/>
          <a:p>
            <a:fld id="{75022821-D235-41AB-821D-D543C16A95C3}" type="datetimeFigureOut">
              <a:rPr lang="en-US" smtClean="0"/>
              <a:t>4/19/2022</a:t>
            </a:fld>
            <a:endParaRPr lang="en-US" dirty="0"/>
          </a:p>
        </p:txBody>
      </p:sp>
    </p:spTree>
    <p:extLst>
      <p:ext uri="{BB962C8B-B14F-4D97-AF65-F5344CB8AC3E}">
        <p14:creationId xmlns:p14="http://schemas.microsoft.com/office/powerpoint/2010/main" val="168144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5022821-D235-41AB-821D-D543C16A95C3}" type="datetimeFigureOut">
              <a:rPr lang="en-US" smtClean="0"/>
              <a:t>4/19/2022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121A4F1-3416-4E38-941A-F81CD9FCA071}" type="slidenum">
              <a:rPr lang="en-US" smtClean="0"/>
              <a:t>‹#›</a:t>
            </a:fld>
            <a:endParaRPr lang="en-US" dirty="0"/>
          </a:p>
        </p:txBody>
      </p:sp>
    </p:spTree>
    <p:extLst>
      <p:ext uri="{BB962C8B-B14F-4D97-AF65-F5344CB8AC3E}">
        <p14:creationId xmlns:p14="http://schemas.microsoft.com/office/powerpoint/2010/main" val="21311795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depgreenport.state.pa.us/elibrary/GetDocument?docId=11134&amp;DocName=04%20SAMPLE%20APPROVAL%20OF%20COVERAGE%20AND%20MS4%20GENERAL%20PERMIT.PDF%20%20%3Cspan%20style%3D%22color%3Agreen%3B%22%3E%3C%2Fspan%3E%20%3Cspan%20style%3D%22color%3Ablue%3B%22%3E%3C%2Fspan%3E" TargetMode="External"/><Relationship Id="rId2" Type="http://schemas.openxmlformats.org/officeDocument/2006/relationships/hyperlink" Target="https://www.epa.gov/npdes/npdes-permit-basic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boroughofmarietta.com/documents/stormwater-inform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lancasterconservancy.org/events/" TargetMode="External"/><Relationship Id="rId2" Type="http://schemas.openxmlformats.org/officeDocument/2006/relationships/hyperlink" Target="https://www.susquehannasup.com/events-" TargetMode="Externa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6">
            <a:extLst>
              <a:ext uri="{FF2B5EF4-FFF2-40B4-BE49-F238E27FC236}">
                <a16:creationId xmlns:a16="http://schemas.microsoft.com/office/drawing/2014/main" id="{B114A7AE-C927-4EE9-A749-ECFEED55528E}"/>
              </a:ext>
            </a:extLst>
          </p:cNvPr>
          <p:cNvSpPr>
            <a:spLocks noChangeArrowheads="1"/>
          </p:cNvSpPr>
          <p:nvPr/>
        </p:nvSpPr>
        <p:spPr bwMode="auto">
          <a:xfrm>
            <a:off x="379017" y="1354163"/>
            <a:ext cx="9435946" cy="2238351"/>
          </a:xfrm>
          <a:prstGeom prst="rect">
            <a:avLst/>
          </a:prstGeom>
        </p:spPr>
        <p:txBody>
          <a:bodyPr anchor="b">
            <a:normAutofit fontScale="70000" lnSpcReduction="20000"/>
          </a:bodyPr>
          <a:lstStyle/>
          <a:p>
            <a:pPr algn="ctr">
              <a:lnSpc>
                <a:spcPct val="90000"/>
              </a:lnSpc>
              <a:spcAft>
                <a:spcPts val="600"/>
              </a:spcAft>
              <a:defRPr/>
            </a:pPr>
            <a:r>
              <a:rPr lang="en-US" sz="3000" b="1" dirty="0">
                <a:solidFill>
                  <a:srgbClr val="002060"/>
                </a:solidFill>
                <a:latin typeface="+mj-lt"/>
                <a:ea typeface="+mj-ea"/>
                <a:cs typeface="+mj-cs"/>
              </a:rPr>
              <a:t>Marietta Borough</a:t>
            </a:r>
          </a:p>
          <a:p>
            <a:pPr algn="ctr">
              <a:lnSpc>
                <a:spcPct val="90000"/>
              </a:lnSpc>
              <a:spcAft>
                <a:spcPts val="600"/>
              </a:spcAft>
              <a:defRPr/>
            </a:pPr>
            <a:r>
              <a:rPr lang="en-US" sz="3000" b="1" dirty="0">
                <a:solidFill>
                  <a:srgbClr val="002060"/>
                </a:solidFill>
                <a:latin typeface="+mj-lt"/>
                <a:ea typeface="+mj-ea"/>
                <a:cs typeface="+mj-cs"/>
              </a:rPr>
              <a:t>Public Update</a:t>
            </a:r>
          </a:p>
          <a:p>
            <a:pPr algn="ctr">
              <a:lnSpc>
                <a:spcPct val="90000"/>
              </a:lnSpc>
              <a:spcAft>
                <a:spcPts val="600"/>
              </a:spcAft>
              <a:defRPr/>
            </a:pPr>
            <a:r>
              <a:rPr lang="en-US" sz="3000" b="1" dirty="0">
                <a:solidFill>
                  <a:srgbClr val="002060"/>
                </a:solidFill>
                <a:latin typeface="+mj-lt"/>
                <a:ea typeface="+mj-ea"/>
                <a:cs typeface="+mj-cs"/>
              </a:rPr>
              <a:t>Stormwater (MS4) Program</a:t>
            </a:r>
          </a:p>
          <a:p>
            <a:pPr algn="ctr">
              <a:lnSpc>
                <a:spcPct val="90000"/>
              </a:lnSpc>
              <a:spcAft>
                <a:spcPts val="600"/>
              </a:spcAft>
              <a:defRPr/>
            </a:pPr>
            <a:endParaRPr lang="en-US" sz="3000" b="1" dirty="0">
              <a:solidFill>
                <a:srgbClr val="002060"/>
              </a:solidFill>
              <a:latin typeface="+mj-lt"/>
              <a:ea typeface="+mj-ea"/>
              <a:cs typeface="+mj-cs"/>
            </a:endParaRPr>
          </a:p>
          <a:p>
            <a:pPr algn="ctr">
              <a:lnSpc>
                <a:spcPct val="90000"/>
              </a:lnSpc>
              <a:spcAft>
                <a:spcPts val="600"/>
              </a:spcAft>
              <a:defRPr/>
            </a:pPr>
            <a:r>
              <a:rPr lang="en-US" sz="3000" b="1" dirty="0">
                <a:solidFill>
                  <a:srgbClr val="002060"/>
                </a:solidFill>
                <a:latin typeface="+mj-lt"/>
                <a:ea typeface="+mj-ea"/>
                <a:cs typeface="+mj-cs"/>
              </a:rPr>
              <a:t>Marietta Borough Council Meeting </a:t>
            </a:r>
          </a:p>
          <a:p>
            <a:pPr algn="ctr">
              <a:lnSpc>
                <a:spcPct val="90000"/>
              </a:lnSpc>
              <a:spcAft>
                <a:spcPts val="600"/>
              </a:spcAft>
              <a:defRPr/>
            </a:pPr>
            <a:r>
              <a:rPr lang="en-US" sz="3000" b="1" dirty="0">
                <a:solidFill>
                  <a:srgbClr val="002060"/>
                </a:solidFill>
                <a:latin typeface="+mj-lt"/>
                <a:ea typeface="+mj-ea"/>
                <a:cs typeface="+mj-cs"/>
              </a:rPr>
              <a:t>4/12/22 – 7:00 PM</a:t>
            </a:r>
          </a:p>
          <a:p>
            <a:pPr algn="ctr">
              <a:lnSpc>
                <a:spcPct val="90000"/>
              </a:lnSpc>
              <a:spcAft>
                <a:spcPts val="600"/>
              </a:spcAft>
              <a:defRPr/>
            </a:pPr>
            <a:r>
              <a:rPr lang="en-US" sz="3000" b="1" dirty="0">
                <a:solidFill>
                  <a:srgbClr val="002060"/>
                </a:solidFill>
                <a:latin typeface="+mj-lt"/>
                <a:ea typeface="+mj-ea"/>
                <a:cs typeface="+mj-cs"/>
              </a:rPr>
              <a:t>Marietta Borough Hall</a:t>
            </a:r>
          </a:p>
        </p:txBody>
      </p:sp>
      <p:pic>
        <p:nvPicPr>
          <p:cNvPr id="7171" name="Picture 3">
            <a:extLst>
              <a:ext uri="{FF2B5EF4-FFF2-40B4-BE49-F238E27FC236}">
                <a16:creationId xmlns:a16="http://schemas.microsoft.com/office/drawing/2014/main" id="{552F545B-F2AE-4C82-9D42-28DC07D2F4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4097979" y="3946077"/>
            <a:ext cx="1998022" cy="1371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38CA24D7-072C-4CEC-8A0A-EBE5B4535818}"/>
              </a:ext>
            </a:extLst>
          </p:cNvPr>
          <p:cNvSpPr txBox="1"/>
          <p:nvPr/>
        </p:nvSpPr>
        <p:spPr>
          <a:xfrm>
            <a:off x="6988175" y="2462213"/>
            <a:ext cx="184150" cy="277812"/>
          </a:xfrm>
          <a:prstGeom prst="rect">
            <a:avLst/>
          </a:prstGeom>
          <a:noFill/>
        </p:spPr>
        <p:txBody>
          <a:bodyPr wrap="none">
            <a:spAutoFit/>
          </a:bodyPr>
          <a:lstStyle/>
          <a:p>
            <a:pPr>
              <a:defRPr/>
            </a:pPr>
            <a:endParaRPr lang="en-US" sz="1200" b="1" dirty="0">
              <a:solidFill>
                <a:srgbClr val="FFFF00"/>
              </a:solidFill>
              <a:effectLst>
                <a:outerShdw blurRad="38100" dist="38100" dir="2700000" algn="tl">
                  <a:srgbClr val="000000">
                    <a:alpha val="43137"/>
                  </a:srgbClr>
                </a:outerShdw>
              </a:effectLst>
            </a:endParaRPr>
          </a:p>
        </p:txBody>
      </p:sp>
      <p:sp>
        <p:nvSpPr>
          <p:cNvPr id="20" name="TextBox 19">
            <a:extLst>
              <a:ext uri="{FF2B5EF4-FFF2-40B4-BE49-F238E27FC236}">
                <a16:creationId xmlns:a16="http://schemas.microsoft.com/office/drawing/2014/main" id="{5D7B6093-3A32-44E5-B55F-79A793CA79E7}"/>
              </a:ext>
            </a:extLst>
          </p:cNvPr>
          <p:cNvSpPr txBox="1"/>
          <p:nvPr/>
        </p:nvSpPr>
        <p:spPr>
          <a:xfrm>
            <a:off x="3559175" y="3592514"/>
            <a:ext cx="184150" cy="276225"/>
          </a:xfrm>
          <a:prstGeom prst="rect">
            <a:avLst/>
          </a:prstGeom>
          <a:noFill/>
        </p:spPr>
        <p:txBody>
          <a:bodyPr wrap="none">
            <a:spAutoFit/>
          </a:bodyPr>
          <a:lstStyle/>
          <a:p>
            <a:pPr>
              <a:defRPr/>
            </a:pPr>
            <a:endParaRPr lang="en-US" sz="1200" b="1" dirty="0">
              <a:solidFill>
                <a:srgbClr val="FFFF00"/>
              </a:solidFill>
              <a:effectLst>
                <a:outerShdw blurRad="38100" dist="38100" dir="2700000" algn="tl">
                  <a:srgbClr val="000000">
                    <a:alpha val="43137"/>
                  </a:srgbClr>
                </a:outerShdw>
              </a:effectLst>
            </a:endParaRPr>
          </a:p>
        </p:txBody>
      </p:sp>
      <p:sp>
        <p:nvSpPr>
          <p:cNvPr id="30" name="TextBox 29">
            <a:extLst>
              <a:ext uri="{FF2B5EF4-FFF2-40B4-BE49-F238E27FC236}">
                <a16:creationId xmlns:a16="http://schemas.microsoft.com/office/drawing/2014/main" id="{7447D035-C0BA-4CC1-A21A-FFA60B814EEA}"/>
              </a:ext>
            </a:extLst>
          </p:cNvPr>
          <p:cNvSpPr txBox="1"/>
          <p:nvPr/>
        </p:nvSpPr>
        <p:spPr>
          <a:xfrm>
            <a:off x="8539164" y="2462213"/>
            <a:ext cx="185737" cy="277812"/>
          </a:xfrm>
          <a:prstGeom prst="rect">
            <a:avLst/>
          </a:prstGeom>
          <a:noFill/>
        </p:spPr>
        <p:txBody>
          <a:bodyPr wrap="none">
            <a:spAutoFit/>
          </a:bodyPr>
          <a:lstStyle/>
          <a:p>
            <a:pPr>
              <a:defRPr/>
            </a:pPr>
            <a:endParaRPr lang="en-US" sz="1200" b="1" dirty="0">
              <a:solidFill>
                <a:srgbClr val="FFFF00"/>
              </a:solidFill>
              <a:effectLst>
                <a:outerShdw blurRad="38100" dist="38100" dir="2700000" algn="tl">
                  <a:srgbClr val="000000">
                    <a:alpha val="43137"/>
                  </a:srgbClr>
                </a:outerShdw>
              </a:effectLst>
            </a:endParaRPr>
          </a:p>
        </p:txBody>
      </p:sp>
      <p:sp>
        <p:nvSpPr>
          <p:cNvPr id="36" name="TextBox 35">
            <a:extLst>
              <a:ext uri="{FF2B5EF4-FFF2-40B4-BE49-F238E27FC236}">
                <a16:creationId xmlns:a16="http://schemas.microsoft.com/office/drawing/2014/main" id="{7BEF718D-30EB-46B0-889F-6E343005C1D0}"/>
              </a:ext>
            </a:extLst>
          </p:cNvPr>
          <p:cNvSpPr txBox="1"/>
          <p:nvPr/>
        </p:nvSpPr>
        <p:spPr>
          <a:xfrm>
            <a:off x="5268914" y="3568701"/>
            <a:ext cx="185737" cy="277813"/>
          </a:xfrm>
          <a:prstGeom prst="rect">
            <a:avLst/>
          </a:prstGeom>
          <a:noFill/>
        </p:spPr>
        <p:txBody>
          <a:bodyPr wrap="none">
            <a:spAutoFit/>
          </a:bodyPr>
          <a:lstStyle/>
          <a:p>
            <a:pPr>
              <a:defRPr/>
            </a:pPr>
            <a:endParaRPr lang="en-US" sz="1200" b="1" dirty="0">
              <a:solidFill>
                <a:srgbClr val="FFFF00"/>
              </a:solidFill>
              <a:effectLst>
                <a:outerShdw blurRad="38100" dist="38100" dir="2700000" algn="tl">
                  <a:srgbClr val="000000">
                    <a:alpha val="43137"/>
                  </a:srgbClr>
                </a:outerShdw>
              </a:effectLst>
            </a:endParaRPr>
          </a:p>
        </p:txBody>
      </p:sp>
      <p:sp>
        <p:nvSpPr>
          <p:cNvPr id="7176" name="TextBox 2">
            <a:extLst>
              <a:ext uri="{FF2B5EF4-FFF2-40B4-BE49-F238E27FC236}">
                <a16:creationId xmlns:a16="http://schemas.microsoft.com/office/drawing/2014/main" id="{F2C6D0C7-F575-4B58-8E11-33EAA21218EF}"/>
              </a:ext>
            </a:extLst>
          </p:cNvPr>
          <p:cNvSpPr txBox="1">
            <a:spLocks noChangeArrowheads="1"/>
          </p:cNvSpPr>
          <p:nvPr/>
        </p:nvSpPr>
        <p:spPr bwMode="auto">
          <a:xfrm>
            <a:off x="10379076" y="5953656"/>
            <a:ext cx="162736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spcAft>
                <a:spcPts val="600"/>
              </a:spcAft>
              <a:buClrTx/>
              <a:buSzTx/>
              <a:buNone/>
            </a:pPr>
            <a:r>
              <a:rPr lang="en-US" altLang="en-US" sz="1100" dirty="0">
                <a:solidFill>
                  <a:schemeClr val="bg1"/>
                </a:solidFill>
              </a:rPr>
              <a:t>Prepared April 2022 by</a:t>
            </a:r>
          </a:p>
        </p:txBody>
      </p:sp>
      <p:pic>
        <p:nvPicPr>
          <p:cNvPr id="7177" name="Picture 7" descr="A picture containing drawing&#10;&#10;Description automatically generated">
            <a:extLst>
              <a:ext uri="{FF2B5EF4-FFF2-40B4-BE49-F238E27FC236}">
                <a16:creationId xmlns:a16="http://schemas.microsoft.com/office/drawing/2014/main" id="{73A7D824-C383-4555-8387-273469665856}"/>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0360025" y="6215593"/>
            <a:ext cx="16129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DCF9C-7BF5-4E39-93E9-2B9C4DA53117}"/>
              </a:ext>
            </a:extLst>
          </p:cNvPr>
          <p:cNvSpPr>
            <a:spLocks noGrp="1"/>
          </p:cNvSpPr>
          <p:nvPr>
            <p:ph type="title"/>
          </p:nvPr>
        </p:nvSpPr>
        <p:spPr>
          <a:xfrm>
            <a:off x="2133600" y="381000"/>
            <a:ext cx="5835650" cy="1320800"/>
          </a:xfrm>
        </p:spPr>
        <p:txBody>
          <a:bodyPr rtlCol="0">
            <a:normAutofit fontScale="90000"/>
          </a:bodyPr>
          <a:lstStyle/>
          <a:p>
            <a:pPr algn="ctr">
              <a:defRPr/>
            </a:pPr>
            <a:r>
              <a:rPr lang="en-US" dirty="0">
                <a:solidFill>
                  <a:srgbClr val="0070C0"/>
                </a:solidFill>
              </a:rPr>
              <a:t>MCM 3 – </a:t>
            </a:r>
            <a:br>
              <a:rPr lang="en-US" dirty="0">
                <a:solidFill>
                  <a:srgbClr val="0070C0"/>
                </a:solidFill>
              </a:rPr>
            </a:br>
            <a:r>
              <a:rPr lang="en-US" dirty="0">
                <a:solidFill>
                  <a:srgbClr val="0070C0"/>
                </a:solidFill>
              </a:rPr>
              <a:t>Illicit Discharge Detection and Elimination</a:t>
            </a:r>
          </a:p>
        </p:txBody>
      </p:sp>
      <p:sp>
        <p:nvSpPr>
          <p:cNvPr id="3" name="Content Placeholder 2">
            <a:extLst>
              <a:ext uri="{FF2B5EF4-FFF2-40B4-BE49-F238E27FC236}">
                <a16:creationId xmlns:a16="http://schemas.microsoft.com/office/drawing/2014/main" id="{34EAC1F3-B1D8-4FDE-B32B-A124981EA0AC}"/>
              </a:ext>
            </a:extLst>
          </p:cNvPr>
          <p:cNvSpPr>
            <a:spLocks noGrp="1"/>
          </p:cNvSpPr>
          <p:nvPr>
            <p:ph idx="1"/>
          </p:nvPr>
        </p:nvSpPr>
        <p:spPr>
          <a:xfrm>
            <a:off x="677334" y="2160589"/>
            <a:ext cx="6827052" cy="3880773"/>
          </a:xfrm>
        </p:spPr>
        <p:txBody>
          <a:bodyPr rtlCol="0">
            <a:normAutofit/>
          </a:bodyPr>
          <a:lstStyle/>
          <a:p>
            <a:pPr>
              <a:defRPr/>
            </a:pPr>
            <a:r>
              <a:rPr lang="en-US" sz="1600" dirty="0">
                <a:effectLst/>
                <a:latin typeface="Calibri" panose="020F0502020204030204" pitchFamily="34" charset="0"/>
                <a:ea typeface="Times New Roman" panose="02020603050405020304" pitchFamily="18" charset="0"/>
                <a:cs typeface="Calibri" panose="020F0502020204030204" pitchFamily="34" charset="0"/>
              </a:rPr>
              <a:t>Federal regulations define an illicit discharge as “...any discharge to an MS4 that is not composed entirely of stormwater.” This can include household cleaners, lawn products, trash, and organic debris. We ask the public to not contaminate our stormwater system with items such as these. Please do not dispose of grass clippings in the street as they could inadvertently clog our stormwater inlets. </a:t>
            </a:r>
            <a:endParaRPr lang="en-US" sz="1600" dirty="0">
              <a:latin typeface="Calibri" panose="020F0502020204030204" pitchFamily="34" charset="0"/>
              <a:cs typeface="Calibri" panose="020F0502020204030204" pitchFamily="34" charset="0"/>
            </a:endParaRPr>
          </a:p>
          <a:p>
            <a:pPr>
              <a:defRPr/>
            </a:pPr>
            <a:r>
              <a:rPr lang="en-US" sz="1600" dirty="0">
                <a:latin typeface="Calibri" panose="020F0502020204030204" pitchFamily="34" charset="0"/>
                <a:cs typeface="Calibri" panose="020F0502020204030204" pitchFamily="34" charset="0"/>
              </a:rPr>
              <a:t>§ 294-34 of the Borough’s Stormwater Management Ordinance allows Borough personnel to </a:t>
            </a:r>
            <a:r>
              <a:rPr lang="en-US" sz="1600" dirty="0">
                <a:solidFill>
                  <a:schemeClr val="tx1">
                    <a:lumMod val="75000"/>
                    <a:lumOff val="25000"/>
                  </a:schemeClr>
                </a:solidFill>
                <a:latin typeface="Calibri" panose="020F0502020204030204" pitchFamily="34" charset="0"/>
                <a:cs typeface="Calibri" panose="020F0502020204030204" pitchFamily="34" charset="0"/>
              </a:rPr>
              <a:t>obtain access to private property for stormwater related activities. </a:t>
            </a:r>
            <a:r>
              <a:rPr lang="en-US" sz="1600" dirty="0">
                <a:latin typeface="Calibri" panose="020F0502020204030204" pitchFamily="34" charset="0"/>
                <a:cs typeface="Calibri" panose="020F0502020204030204" pitchFamily="34" charset="0"/>
              </a:rPr>
              <a:t>§ 294-41 </a:t>
            </a:r>
            <a:r>
              <a:rPr lang="en-US" sz="1600" dirty="0">
                <a:solidFill>
                  <a:schemeClr val="tx1">
                    <a:lumMod val="75000"/>
                    <a:lumOff val="25000"/>
                  </a:schemeClr>
                </a:solidFill>
                <a:latin typeface="Calibri" panose="020F0502020204030204" pitchFamily="34" charset="0"/>
                <a:cs typeface="Calibri" panose="020F0502020204030204" pitchFamily="34" charset="0"/>
              </a:rPr>
              <a:t>prohibits illicit discharges into the Borough’s stormwater system</a:t>
            </a:r>
          </a:p>
          <a:p>
            <a:pPr marL="457200" marR="0">
              <a:spcBef>
                <a:spcPts val="0"/>
              </a:spcBef>
              <a:spcAft>
                <a:spcPts val="0"/>
              </a:spcAft>
            </a:pPr>
            <a:endParaRPr lang="en-US" sz="1600" dirty="0">
              <a:effectLst/>
              <a:latin typeface="Calibri" panose="020F0502020204030204" pitchFamily="34" charset="0"/>
              <a:ea typeface="Times New Roman" panose="02020603050405020304" pitchFamily="18" charset="0"/>
              <a:cs typeface="Calibri" panose="020F0502020204030204" pitchFamily="34" charset="0"/>
            </a:endParaRPr>
          </a:p>
          <a:p>
            <a:pPr marL="457200" marR="0">
              <a:spcBef>
                <a:spcPts val="0"/>
              </a:spcBef>
              <a:spcAft>
                <a:spcPts val="0"/>
              </a:spcAft>
            </a:pPr>
            <a:r>
              <a:rPr lang="en-US" sz="1600" dirty="0">
                <a:effectLst/>
                <a:latin typeface="Calibri" panose="020F0502020204030204" pitchFamily="34" charset="0"/>
                <a:ea typeface="Times New Roman" panose="02020603050405020304" pitchFamily="18" charset="0"/>
                <a:cs typeface="Calibri" panose="020F0502020204030204" pitchFamily="34" charset="0"/>
              </a:rPr>
              <a:t>The Borough has illicit discharge reporting information on the Borough’s Stormwater (MS4) page. If you witness an illicit discharge, please call The Borough’s phone number 717-426-4143 or fill out the online reporting form.</a:t>
            </a:r>
          </a:p>
        </p:txBody>
      </p:sp>
      <p:sp>
        <p:nvSpPr>
          <p:cNvPr id="22532" name="Slide Number Placeholder 3">
            <a:extLst>
              <a:ext uri="{FF2B5EF4-FFF2-40B4-BE49-F238E27FC236}">
                <a16:creationId xmlns:a16="http://schemas.microsoft.com/office/drawing/2014/main" id="{A020E2A7-7FEE-40CF-907B-C5490831D47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D3D3DC71-94A0-4902-9BD7-73AFA1A1DCD4}" type="slidenum">
              <a:rPr lang="en-US" altLang="en-US" smtClean="0">
                <a:solidFill>
                  <a:schemeClr val="accent1"/>
                </a:solidFill>
              </a:rPr>
              <a:pPr fontAlgn="base">
                <a:spcBef>
                  <a:spcPct val="0"/>
                </a:spcBef>
                <a:spcAft>
                  <a:spcPct val="0"/>
                </a:spcAft>
                <a:buClrTx/>
                <a:buSzTx/>
                <a:buFontTx/>
                <a:buNone/>
              </a:pPr>
              <a:t>10</a:t>
            </a:fld>
            <a:endParaRPr lang="en-US" altLang="en-US" dirty="0">
              <a:solidFill>
                <a:schemeClr val="accent1"/>
              </a:solidFill>
            </a:endParaRPr>
          </a:p>
        </p:txBody>
      </p:sp>
      <p:pic>
        <p:nvPicPr>
          <p:cNvPr id="6" name="Picture 5">
            <a:extLst>
              <a:ext uri="{FF2B5EF4-FFF2-40B4-BE49-F238E27FC236}">
                <a16:creationId xmlns:a16="http://schemas.microsoft.com/office/drawing/2014/main" id="{B0FA69F8-016F-4FEF-BDF9-4C50A1912A92}"/>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rot="5400000">
            <a:off x="7472266" y="2468593"/>
            <a:ext cx="3603472" cy="270260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12EA8-1718-4CD4-A332-922D3C8E0D49}"/>
              </a:ext>
            </a:extLst>
          </p:cNvPr>
          <p:cNvSpPr>
            <a:spLocks noGrp="1"/>
          </p:cNvSpPr>
          <p:nvPr>
            <p:ph type="title"/>
          </p:nvPr>
        </p:nvSpPr>
        <p:spPr/>
        <p:txBody>
          <a:bodyPr/>
          <a:lstStyle/>
          <a:p>
            <a:pPr algn="ctr"/>
            <a:r>
              <a:rPr lang="en-US" dirty="0">
                <a:solidFill>
                  <a:srgbClr val="0070C0"/>
                </a:solidFill>
              </a:rPr>
              <a:t>Stormwater Ordinance Update 2022</a:t>
            </a:r>
          </a:p>
        </p:txBody>
      </p:sp>
      <p:sp>
        <p:nvSpPr>
          <p:cNvPr id="3" name="Content Placeholder 2">
            <a:extLst>
              <a:ext uri="{FF2B5EF4-FFF2-40B4-BE49-F238E27FC236}">
                <a16:creationId xmlns:a16="http://schemas.microsoft.com/office/drawing/2014/main" id="{4825CEDF-5BBD-43CE-8E1A-834F1AF64C0A}"/>
              </a:ext>
            </a:extLst>
          </p:cNvPr>
          <p:cNvSpPr>
            <a:spLocks noGrp="1"/>
          </p:cNvSpPr>
          <p:nvPr>
            <p:ph idx="1"/>
          </p:nvPr>
        </p:nvSpPr>
        <p:spPr>
          <a:xfrm>
            <a:off x="677334" y="1802167"/>
            <a:ext cx="9159124" cy="4705165"/>
          </a:xfrm>
        </p:spPr>
        <p:txBody>
          <a:bodyPr>
            <a:normAutofit/>
          </a:bodyPr>
          <a:lstStyle/>
          <a:p>
            <a:r>
              <a:rPr lang="en-US" sz="1800" dirty="0">
                <a:effectLst/>
                <a:latin typeface="Calibri" panose="020F0502020204030204" pitchFamily="34" charset="0"/>
                <a:ea typeface="Times New Roman" panose="02020603050405020304" pitchFamily="18" charset="0"/>
              </a:rPr>
              <a:t>By October 1, 2022, the Borough’s stormwater ordinance must comply with PA DEP’s 2022 ordinance requirements. </a:t>
            </a:r>
          </a:p>
          <a:p>
            <a:endParaRPr lang="en-US" sz="1800" dirty="0">
              <a:effectLst/>
              <a:latin typeface="Calibri" panose="020F0502020204030204" pitchFamily="34" charset="0"/>
              <a:ea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rPr>
              <a:t>ARRO will provide the Borough with a draft ordinance, as well as a list of optional inclusions.  </a:t>
            </a:r>
          </a:p>
          <a:p>
            <a:endParaRPr lang="en-US" dirty="0">
              <a:latin typeface="Calibri" panose="020F0502020204030204" pitchFamily="34" charset="0"/>
              <a:ea typeface="Times New Roman" panose="02020603050405020304" pitchFamily="18" charset="0"/>
            </a:endParaRPr>
          </a:p>
          <a:p>
            <a:r>
              <a:rPr lang="en-US" dirty="0">
                <a:latin typeface="Calibri" panose="020F0502020204030204" pitchFamily="34" charset="0"/>
                <a:ea typeface="Times New Roman" panose="02020603050405020304" pitchFamily="18" charset="0"/>
              </a:rPr>
              <a:t>The new ordinance is required to contain information about </a:t>
            </a:r>
          </a:p>
          <a:p>
            <a:pPr lvl="1"/>
            <a:r>
              <a:rPr lang="en-US" dirty="0">
                <a:latin typeface="Calibri" panose="020F0502020204030204" pitchFamily="34" charset="0"/>
                <a:ea typeface="Times New Roman" panose="02020603050405020304" pitchFamily="18" charset="0"/>
              </a:rPr>
              <a:t>Requirement of all parties with SWM facilities to submit inspection reports to the Borough.</a:t>
            </a:r>
          </a:p>
          <a:p>
            <a:pPr lvl="1"/>
            <a:r>
              <a:rPr lang="en-US" dirty="0">
                <a:latin typeface="Calibri" panose="020F0502020204030204" pitchFamily="34" charset="0"/>
                <a:ea typeface="Times New Roman" panose="02020603050405020304" pitchFamily="18" charset="0"/>
              </a:rPr>
              <a:t>Green Infrastructure / </a:t>
            </a:r>
            <a:r>
              <a:rPr lang="en-US" dirty="0">
                <a:effectLst/>
                <a:latin typeface="Calibri" panose="020F0502020204030204" pitchFamily="34" charset="0"/>
                <a:ea typeface="Times New Roman" panose="02020603050405020304" pitchFamily="18" charset="0"/>
              </a:rPr>
              <a:t>Low Impact Development</a:t>
            </a:r>
          </a:p>
          <a:p>
            <a:pPr lvl="2"/>
            <a:r>
              <a:rPr lang="en-US" dirty="0">
                <a:latin typeface="Calibri" panose="020F0502020204030204" pitchFamily="34" charset="0"/>
                <a:ea typeface="Times New Roman" panose="02020603050405020304" pitchFamily="18" charset="0"/>
              </a:rPr>
              <a:t>Design techniques that infiltrate, filter, evaporates, and store runoff close to its source. </a:t>
            </a:r>
          </a:p>
          <a:p>
            <a:pPr lvl="2"/>
            <a:r>
              <a:rPr lang="en-US" dirty="0">
                <a:effectLst/>
                <a:latin typeface="Calibri" panose="020F0502020204030204" pitchFamily="34" charset="0"/>
                <a:ea typeface="Times New Roman" panose="02020603050405020304" pitchFamily="18" charset="0"/>
              </a:rPr>
              <a:t>Ideal for site design to replicate predevelopment stormwater infiltration and runoff conditions.</a:t>
            </a:r>
          </a:p>
          <a:p>
            <a:pPr lvl="1"/>
            <a:r>
              <a:rPr lang="en-US" dirty="0">
                <a:effectLst/>
                <a:latin typeface="Calibri" panose="020F0502020204030204" pitchFamily="34" charset="0"/>
                <a:ea typeface="Times New Roman" panose="02020603050405020304" pitchFamily="18" charset="0"/>
              </a:rPr>
              <a:t>Roof Drains</a:t>
            </a:r>
            <a:r>
              <a:rPr lang="en-US" dirty="0">
                <a:latin typeface="Calibri" panose="020F0502020204030204" pitchFamily="34" charset="0"/>
                <a:ea typeface="Times New Roman" panose="02020603050405020304" pitchFamily="18" charset="0"/>
              </a:rPr>
              <a:t>/Sump Pumps</a:t>
            </a:r>
          </a:p>
          <a:p>
            <a:pPr lvl="2"/>
            <a:r>
              <a:rPr lang="en-US" dirty="0">
                <a:effectLst/>
                <a:latin typeface="Calibri" panose="020F0502020204030204" pitchFamily="34" charset="0"/>
                <a:ea typeface="Times New Roman" panose="02020603050405020304" pitchFamily="18" charset="0"/>
              </a:rPr>
              <a:t>Must discharge to infiltration or vegetative BMP whenever feasible.</a:t>
            </a:r>
            <a:endParaRPr lang="en-US"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613944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04E15-7F25-450D-AF6F-A1E694351FD7}"/>
              </a:ext>
            </a:extLst>
          </p:cNvPr>
          <p:cNvSpPr>
            <a:spLocks noGrp="1"/>
          </p:cNvSpPr>
          <p:nvPr>
            <p:ph type="title"/>
          </p:nvPr>
        </p:nvSpPr>
        <p:spPr/>
        <p:txBody>
          <a:bodyPr/>
          <a:lstStyle/>
          <a:p>
            <a:pPr algn="ctr"/>
            <a:r>
              <a:rPr lang="en-US" dirty="0">
                <a:solidFill>
                  <a:srgbClr val="0070C0"/>
                </a:solidFill>
              </a:rPr>
              <a:t>Pollution Reduction Plan</a:t>
            </a:r>
          </a:p>
        </p:txBody>
      </p:sp>
      <p:sp>
        <p:nvSpPr>
          <p:cNvPr id="3" name="Content Placeholder 2">
            <a:extLst>
              <a:ext uri="{FF2B5EF4-FFF2-40B4-BE49-F238E27FC236}">
                <a16:creationId xmlns:a16="http://schemas.microsoft.com/office/drawing/2014/main" id="{DFF4C59B-015C-4F3C-8D5D-AD0536C9EBDD}"/>
              </a:ext>
            </a:extLst>
          </p:cNvPr>
          <p:cNvSpPr>
            <a:spLocks noGrp="1"/>
          </p:cNvSpPr>
          <p:nvPr>
            <p:ph idx="1"/>
          </p:nvPr>
        </p:nvSpPr>
        <p:spPr>
          <a:xfrm>
            <a:off x="677334" y="1695635"/>
            <a:ext cx="8596668" cy="4345727"/>
          </a:xfrm>
        </p:spPr>
        <p:txBody>
          <a:bodyPr>
            <a:normAutofit/>
          </a:bodyPr>
          <a:lstStyle/>
          <a:p>
            <a:r>
              <a:rPr lang="en-US" sz="1800" dirty="0">
                <a:effectLst/>
                <a:latin typeface="Calibri" panose="020F0502020204030204" pitchFamily="34" charset="0"/>
                <a:ea typeface="Times New Roman" panose="02020603050405020304" pitchFamily="18" charset="0"/>
              </a:rPr>
              <a:t>The Borough is required to implement a pollution reduction plan as outlined below to meet its 2018-2023 MS4 permit requirements.</a:t>
            </a:r>
            <a:endParaRPr lang="en-US" dirty="0">
              <a:latin typeface="Calibri" panose="020F0502020204030204" pitchFamily="34" charset="0"/>
              <a:ea typeface="Times New Roman" panose="02020603050405020304" pitchFamily="18" charset="0"/>
            </a:endParaRPr>
          </a:p>
          <a:p>
            <a:pPr lvl="1"/>
            <a:r>
              <a:rPr lang="en-US" sz="1800" dirty="0">
                <a:effectLst/>
                <a:latin typeface="Calibri" panose="020F0502020204030204" pitchFamily="34" charset="0"/>
                <a:ea typeface="Times New Roman" panose="02020603050405020304" pitchFamily="18" charset="0"/>
                <a:cs typeface="Calibri" panose="020F0502020204030204" pitchFamily="34" charset="0"/>
              </a:rPr>
              <a:t>Appendix B- Pathogens (5) – Susquehanna River - Completed</a:t>
            </a:r>
            <a:endParaRPr lang="en-US" sz="1800" dirty="0">
              <a:latin typeface="Calibri" panose="020F0502020204030204" pitchFamily="34" charset="0"/>
              <a:ea typeface="Times New Roman" panose="02020603050405020304" pitchFamily="18" charset="0"/>
              <a:cs typeface="Calibri" panose="020F0502020204030204" pitchFamily="34" charset="0"/>
            </a:endParaRPr>
          </a:p>
          <a:p>
            <a:pPr lvl="1"/>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lvl="1"/>
            <a:r>
              <a:rPr lang="en-US" sz="1800" dirty="0">
                <a:effectLst/>
                <a:latin typeface="Calibri" panose="020F0502020204030204" pitchFamily="34" charset="0"/>
                <a:ea typeface="Times New Roman" panose="02020603050405020304" pitchFamily="18" charset="0"/>
                <a:cs typeface="Calibri" panose="020F0502020204030204" pitchFamily="34" charset="0"/>
              </a:rPr>
              <a:t>Appendix C- PCB (5) - Susquehanna River - Completed</a:t>
            </a:r>
          </a:p>
          <a:p>
            <a:pPr lvl="1"/>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lvl="1"/>
            <a:r>
              <a:rPr lang="en-US" sz="1800" dirty="0">
                <a:effectLst/>
                <a:latin typeface="Calibri" panose="020F0502020204030204" pitchFamily="34" charset="0"/>
                <a:ea typeface="Times New Roman" panose="02020603050405020304" pitchFamily="18" charset="0"/>
                <a:cs typeface="Calibri" panose="020F0502020204030204" pitchFamily="34" charset="0"/>
              </a:rPr>
              <a:t>Appendix D – Nutrients, Siltation (4a) – Chesapeake Bay Nutrients/Sediment</a:t>
            </a:r>
            <a:endParaRPr lang="en-US" sz="1800" dirty="0">
              <a:latin typeface="Calibri" panose="020F0502020204030204" pitchFamily="34" charset="0"/>
              <a:ea typeface="Times New Roman" panose="02020603050405020304" pitchFamily="18" charset="0"/>
              <a:cs typeface="Calibri" panose="020F0502020204030204" pitchFamily="34" charset="0"/>
            </a:endParaRPr>
          </a:p>
          <a:p>
            <a:pPr lvl="1"/>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lvl="1"/>
            <a:r>
              <a:rPr lang="en-US" sz="1800" dirty="0">
                <a:effectLst/>
                <a:latin typeface="Calibri" panose="020F0502020204030204" pitchFamily="34" charset="0"/>
                <a:ea typeface="Times New Roman" panose="02020603050405020304" pitchFamily="18" charset="0"/>
                <a:cs typeface="Calibri" panose="020F0502020204030204" pitchFamily="34" charset="0"/>
              </a:rPr>
              <a:t>Appendix E-Nutrients, Siltation (5) - Unnamed Tributaries to Susquehanna River, 	Cause Unknown (5), Other Habitat Alterations (4c)</a:t>
            </a:r>
          </a:p>
          <a:p>
            <a:pPr marL="0" marR="0" indent="0">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To date the Borough has completed Appendix B and C.</a:t>
            </a:r>
          </a:p>
          <a:p>
            <a:pPr marL="0" indent="0">
              <a:buNone/>
            </a:pP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01246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04E15-7F25-450D-AF6F-A1E694351FD7}"/>
              </a:ext>
            </a:extLst>
          </p:cNvPr>
          <p:cNvSpPr>
            <a:spLocks noGrp="1"/>
          </p:cNvSpPr>
          <p:nvPr>
            <p:ph type="title"/>
          </p:nvPr>
        </p:nvSpPr>
        <p:spPr/>
        <p:txBody>
          <a:bodyPr/>
          <a:lstStyle/>
          <a:p>
            <a:pPr algn="ctr"/>
            <a:r>
              <a:rPr lang="en-US" dirty="0">
                <a:solidFill>
                  <a:srgbClr val="0070C0"/>
                </a:solidFill>
              </a:rPr>
              <a:t>Pollution Reduction Plan (Continued)</a:t>
            </a:r>
          </a:p>
        </p:txBody>
      </p:sp>
      <p:sp>
        <p:nvSpPr>
          <p:cNvPr id="3" name="Content Placeholder 2">
            <a:extLst>
              <a:ext uri="{FF2B5EF4-FFF2-40B4-BE49-F238E27FC236}">
                <a16:creationId xmlns:a16="http://schemas.microsoft.com/office/drawing/2014/main" id="{DFF4C59B-015C-4F3C-8D5D-AD0536C9EBDD}"/>
              </a:ext>
            </a:extLst>
          </p:cNvPr>
          <p:cNvSpPr>
            <a:spLocks noGrp="1"/>
          </p:cNvSpPr>
          <p:nvPr>
            <p:ph idx="1"/>
          </p:nvPr>
        </p:nvSpPr>
        <p:spPr>
          <a:xfrm>
            <a:off x="677334" y="1615737"/>
            <a:ext cx="8596668" cy="4793942"/>
          </a:xfrm>
        </p:spPr>
        <p:txBody>
          <a:bodyPr>
            <a:normAutofit fontScale="92500" lnSpcReduction="20000"/>
          </a:bodyPr>
          <a:lstStyle/>
          <a:p>
            <a:pPr marL="0" marR="0" indent="0">
              <a:spcBef>
                <a:spcPts val="0"/>
              </a:spcBef>
              <a:spcAft>
                <a:spcPts val="0"/>
              </a:spcAft>
              <a:buNone/>
            </a:pPr>
            <a:endParaRPr lang="en-US" sz="1800" dirty="0">
              <a:effectLst/>
              <a:latin typeface="Calibri" panose="020F0502020204030204" pitchFamily="34" charset="0"/>
              <a:ea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The Borough’s Appendix D and E requirements are outstanding. To fulfill these 	requirements, the Borough submitted a Pollution Reduction Plan in 2017 to PA DEP. 	This 	plan included the following projects to meet the Borough’s Appendix D, E 	requirements. Total Reduction of Sediment is 16,665.90.</a:t>
            </a:r>
          </a:p>
          <a:p>
            <a:pPr marL="800100" lvl="2">
              <a:spcBef>
                <a:spcPts val="0"/>
              </a:spcBef>
            </a:pPr>
            <a:endParaRPr lang="en-US" dirty="0">
              <a:latin typeface="Calibri" panose="020F0502020204030204" pitchFamily="34" charset="0"/>
              <a:ea typeface="Times New Roman" panose="02020603050405020304" pitchFamily="18" charset="0"/>
            </a:endParaRPr>
          </a:p>
          <a:p>
            <a:pPr marL="800100" lvl="2">
              <a:spcBef>
                <a:spcPts val="0"/>
              </a:spcBef>
            </a:pPr>
            <a:r>
              <a:rPr lang="en-US" dirty="0">
                <a:effectLst/>
                <a:latin typeface="Calibri" panose="020F0502020204030204" pitchFamily="34" charset="0"/>
                <a:ea typeface="Times New Roman" panose="02020603050405020304" pitchFamily="18" charset="0"/>
                <a:cs typeface="Calibri" panose="020F0502020204030204" pitchFamily="34" charset="0"/>
              </a:rPr>
              <a:t>Construction of a bioswale parallel to Jones St. Limits from West Hazel Ave to the end of Jones St. This would include regrading and expanding the existing channel, installing ballast and amended soils within the channel, planting deep rooted native perennial species of vegetation, and stabilizing and moving the existing storm outfall. </a:t>
            </a:r>
          </a:p>
          <a:p>
            <a:pPr marL="1257300" lvl="3">
              <a:spcBef>
                <a:spcPts val="0"/>
              </a:spcBef>
            </a:pPr>
            <a:r>
              <a:rPr lang="en-US" sz="1400" dirty="0">
                <a:latin typeface="Calibri" panose="020F0502020204030204" pitchFamily="34" charset="0"/>
                <a:ea typeface="Times New Roman" panose="02020603050405020304" pitchFamily="18" charset="0"/>
                <a:cs typeface="Calibri" panose="020F0502020204030204" pitchFamily="34" charset="0"/>
              </a:rPr>
              <a:t>Estimated sediment reeducation = </a:t>
            </a:r>
            <a:r>
              <a:rPr lang="en-US" sz="1400" dirty="0">
                <a:effectLst/>
                <a:latin typeface="Calibri" panose="020F0502020204030204" pitchFamily="34" charset="0"/>
                <a:ea typeface="Times New Roman" panose="02020603050405020304" pitchFamily="18" charset="0"/>
                <a:cs typeface="Calibri" panose="020F0502020204030204" pitchFamily="34" charset="0"/>
              </a:rPr>
              <a:t> </a:t>
            </a:r>
            <a:r>
              <a:rPr lang="en-US" sz="1400" dirty="0">
                <a:latin typeface="Calibri" panose="020F0502020204030204" pitchFamily="34" charset="0"/>
                <a:ea typeface="Times New Roman" panose="02020603050405020304" pitchFamily="18" charset="0"/>
                <a:cs typeface="Calibri" panose="020F0502020204030204" pitchFamily="34" charset="0"/>
              </a:rPr>
              <a:t>8,803.98</a:t>
            </a:r>
            <a:endParaRPr lang="en-US" sz="1400" dirty="0">
              <a:effectLst/>
              <a:latin typeface="Calibri" panose="020F0502020204030204" pitchFamily="34" charset="0"/>
              <a:ea typeface="Times New Roman" panose="02020603050405020304" pitchFamily="18" charset="0"/>
              <a:cs typeface="Calibri" panose="020F0502020204030204" pitchFamily="34" charset="0"/>
            </a:endParaRPr>
          </a:p>
          <a:p>
            <a:pPr marL="800100" lvl="2">
              <a:spcBef>
                <a:spcPts val="0"/>
              </a:spcBef>
            </a:pPr>
            <a:endParaRPr lang="en-US" dirty="0">
              <a:effectLst/>
              <a:latin typeface="Calibri" panose="020F0502020204030204" pitchFamily="34" charset="0"/>
              <a:ea typeface="Times New Roman" panose="02020603050405020304" pitchFamily="18" charset="0"/>
              <a:cs typeface="Calibri" panose="020F0502020204030204" pitchFamily="34" charset="0"/>
            </a:endParaRPr>
          </a:p>
          <a:p>
            <a:pPr marL="800100" lvl="2">
              <a:spcBef>
                <a:spcPts val="0"/>
              </a:spcBef>
            </a:pPr>
            <a:r>
              <a:rPr lang="en-US" dirty="0">
                <a:effectLst/>
                <a:latin typeface="Calibri" panose="020F0502020204030204" pitchFamily="34" charset="0"/>
                <a:ea typeface="Times New Roman" panose="02020603050405020304" pitchFamily="18" charset="0"/>
                <a:cs typeface="Calibri" panose="020F0502020204030204" pitchFamily="34" charset="0"/>
              </a:rPr>
              <a:t>The installation of a Nutrient Separating Box within the right-of-way near 374 E. Front St. The box would filter stormwater runoff prior to the runoff being released from an outfall into the Susquehanna River. </a:t>
            </a:r>
          </a:p>
          <a:p>
            <a:pPr marL="1257300" lvl="3">
              <a:spcBef>
                <a:spcPts val="0"/>
              </a:spcBef>
            </a:pPr>
            <a:r>
              <a:rPr lang="en-US" sz="1400" dirty="0">
                <a:latin typeface="Calibri" panose="020F0502020204030204" pitchFamily="34" charset="0"/>
                <a:ea typeface="Times New Roman" panose="02020603050405020304" pitchFamily="18" charset="0"/>
                <a:cs typeface="Calibri" panose="020F0502020204030204" pitchFamily="34" charset="0"/>
              </a:rPr>
              <a:t>Estimated sediment reeducation = </a:t>
            </a:r>
            <a:r>
              <a:rPr lang="en-US" sz="1400" dirty="0">
                <a:effectLst/>
                <a:latin typeface="Calibri" panose="020F0502020204030204" pitchFamily="34" charset="0"/>
                <a:ea typeface="Times New Roman" panose="02020603050405020304" pitchFamily="18" charset="0"/>
                <a:cs typeface="Calibri" panose="020F0502020204030204" pitchFamily="34" charset="0"/>
              </a:rPr>
              <a:t> </a:t>
            </a:r>
            <a:r>
              <a:rPr lang="en-US" sz="1400" dirty="0">
                <a:effectLst/>
                <a:latin typeface="Calibri" panose="020F0502020204030204" pitchFamily="34" charset="0"/>
                <a:ea typeface="Calibri" panose="020F0502020204030204" pitchFamily="34" charset="0"/>
                <a:cs typeface="Calibri" panose="020F0502020204030204" pitchFamily="34" charset="0"/>
              </a:rPr>
              <a:t>8,332.95</a:t>
            </a:r>
          </a:p>
          <a:p>
            <a:pPr marL="0" marR="0" indent="0">
              <a:spcBef>
                <a:spcPts val="0"/>
              </a:spcBef>
              <a:spcAft>
                <a:spcPts val="0"/>
              </a:spcAft>
              <a:buNone/>
            </a:pP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The following projects are also being considered.</a:t>
            </a:r>
            <a:endParaRPr lang="en-US" dirty="0">
              <a:latin typeface="Calibri" panose="020F0502020204030204" pitchFamily="34" charset="0"/>
              <a:ea typeface="Times New Roman" panose="02020603050405020304" pitchFamily="18" charset="0"/>
            </a:endParaRPr>
          </a:p>
          <a:p>
            <a:pPr marL="571500" lvl="2" indent="0">
              <a:spcBef>
                <a:spcPts val="0"/>
              </a:spcBef>
              <a:buNone/>
            </a:pPr>
            <a:endParaRPr lang="en-US" dirty="0">
              <a:effectLst/>
              <a:latin typeface="Calibri" panose="020F0502020204030204" pitchFamily="34" charset="0"/>
              <a:ea typeface="Times New Roman" panose="02020603050405020304" pitchFamily="18" charset="0"/>
              <a:cs typeface="Calibri" panose="020F0502020204030204" pitchFamily="34" charset="0"/>
            </a:endParaRPr>
          </a:p>
          <a:p>
            <a:pPr marL="800100" lvl="2">
              <a:spcBef>
                <a:spcPts val="0"/>
              </a:spcBef>
            </a:pPr>
            <a:r>
              <a:rPr lang="en-US" dirty="0">
                <a:effectLst/>
                <a:latin typeface="Calibri" panose="020F0502020204030204" pitchFamily="34" charset="0"/>
                <a:ea typeface="Times New Roman" panose="02020603050405020304" pitchFamily="18" charset="0"/>
                <a:cs typeface="Calibri" panose="020F0502020204030204" pitchFamily="34" charset="0"/>
              </a:rPr>
              <a:t>ARRO evaluated the rain gardens installed on Furnace Road for credit as alternative projects.</a:t>
            </a:r>
          </a:p>
          <a:p>
            <a:pPr marL="1257300" lvl="3">
              <a:spcBef>
                <a:spcPts val="0"/>
              </a:spcBef>
            </a:pPr>
            <a:r>
              <a:rPr lang="en-US" sz="1400" dirty="0">
                <a:latin typeface="Calibri" panose="020F0502020204030204" pitchFamily="34" charset="0"/>
                <a:ea typeface="Times New Roman" panose="02020603050405020304" pitchFamily="18" charset="0"/>
                <a:cs typeface="Calibri" panose="020F0502020204030204" pitchFamily="34" charset="0"/>
              </a:rPr>
              <a:t>Estimated sediment reeducation = </a:t>
            </a:r>
            <a:r>
              <a:rPr lang="en-US" sz="1400" dirty="0">
                <a:effectLst/>
                <a:latin typeface="Calibri" panose="020F0502020204030204" pitchFamily="34" charset="0"/>
                <a:ea typeface="Times New Roman" panose="02020603050405020304" pitchFamily="18" charset="0"/>
                <a:cs typeface="Calibri" panose="020F0502020204030204" pitchFamily="34" charset="0"/>
              </a:rPr>
              <a:t> </a:t>
            </a:r>
            <a:r>
              <a:rPr lang="en-US" sz="1400" dirty="0">
                <a:effectLst/>
                <a:latin typeface="Calibri" panose="020F0502020204030204" pitchFamily="34" charset="0"/>
                <a:ea typeface="Calibri" panose="020F0502020204030204" pitchFamily="34" charset="0"/>
                <a:cs typeface="Calibri" panose="020F0502020204030204" pitchFamily="34" charset="0"/>
              </a:rPr>
              <a:t>2,366.17</a:t>
            </a:r>
            <a:endParaRPr lang="en-US" dirty="0">
              <a:effectLst/>
              <a:latin typeface="Calibri" panose="020F0502020204030204" pitchFamily="34" charset="0"/>
              <a:ea typeface="Times New Roman" panose="02020603050405020304" pitchFamily="18" charset="0"/>
              <a:cs typeface="Calibri" panose="020F0502020204030204" pitchFamily="34" charset="0"/>
            </a:endParaRPr>
          </a:p>
          <a:p>
            <a:pPr marL="800100" lvl="2">
              <a:spcBef>
                <a:spcPts val="0"/>
              </a:spcBef>
            </a:pPr>
            <a:endParaRPr lang="en-US" dirty="0">
              <a:latin typeface="Calibri" panose="020F0502020204030204" pitchFamily="34" charset="0"/>
              <a:ea typeface="Times New Roman" panose="02020603050405020304" pitchFamily="18" charset="0"/>
              <a:cs typeface="Calibri" panose="020F0502020204030204" pitchFamily="34" charset="0"/>
            </a:endParaRPr>
          </a:p>
          <a:p>
            <a:pPr marL="800100" lvl="2">
              <a:spcBef>
                <a:spcPts val="0"/>
              </a:spcBef>
            </a:pPr>
            <a:r>
              <a:rPr lang="en-US" dirty="0">
                <a:effectLst/>
                <a:latin typeface="Calibri" panose="020F0502020204030204" pitchFamily="34" charset="0"/>
                <a:ea typeface="Times New Roman" panose="02020603050405020304" pitchFamily="18" charset="0"/>
                <a:cs typeface="Calibri" panose="020F0502020204030204" pitchFamily="34" charset="0"/>
              </a:rPr>
              <a:t>ARRO is currently evaluating the stream restoration project (</a:t>
            </a:r>
            <a:r>
              <a:rPr lang="en-US" dirty="0">
                <a:effectLst/>
                <a:latin typeface="Calibri" panose="020F0502020204030204" pitchFamily="34" charset="0"/>
                <a:ea typeface="Calibri" panose="020F0502020204030204" pitchFamily="34" charset="0"/>
                <a:cs typeface="Calibri" panose="020F0502020204030204" pitchFamily="34" charset="0"/>
              </a:rPr>
              <a:t>Evans Run from Rt. 441 to North Waterford Avenue</a:t>
            </a:r>
            <a:r>
              <a:rPr lang="en-US" dirty="0">
                <a:effectLst/>
                <a:latin typeface="Calibri" panose="020F0502020204030204" pitchFamily="34" charset="0"/>
                <a:ea typeface="Times New Roman" panose="02020603050405020304" pitchFamily="18" charset="0"/>
                <a:cs typeface="Calibri" panose="020F0502020204030204" pitchFamily="34" charset="0"/>
              </a:rPr>
              <a:t>) for potential PRP credit. Once a plan is provided, ARRO will update the Borough’s current credit calculations and re-evaluate additional projects that may be needed.</a:t>
            </a:r>
          </a:p>
          <a:p>
            <a:pPr marL="571500" lvl="2" indent="0">
              <a:spcBef>
                <a:spcPts val="0"/>
              </a:spcBef>
              <a:buNone/>
            </a:pPr>
            <a:endParaRPr lang="en-US" dirty="0">
              <a:effectLst/>
              <a:latin typeface="Calibri" panose="020F0502020204030204" pitchFamily="34" charset="0"/>
              <a:ea typeface="Times New Roman" panose="02020603050405020304" pitchFamily="18" charset="0"/>
              <a:cs typeface="Calibri" panose="020F0502020204030204" pitchFamily="34" charset="0"/>
            </a:endParaRPr>
          </a:p>
          <a:p>
            <a:pPr marL="1257300" lvl="3">
              <a:spcBef>
                <a:spcPts val="0"/>
              </a:spcBef>
            </a:pPr>
            <a:endParaRPr lang="en-US" dirty="0">
              <a:effectLst/>
              <a:latin typeface="Calibri" panose="020F0502020204030204" pitchFamily="34" charset="0"/>
              <a:ea typeface="Times New Roman" panose="02020603050405020304" pitchFamily="18" charset="0"/>
              <a:cs typeface="Calibri" panose="020F0502020204030204" pitchFamily="34" charset="0"/>
            </a:endParaRPr>
          </a:p>
          <a:p>
            <a:pPr marL="400050" lvl="1">
              <a:spcBef>
                <a:spcPts val="0"/>
              </a:spcBef>
            </a:pPr>
            <a:endParaRPr lang="en-US"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252735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6" name="Isosceles Triangle 15">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1CDC3307-3C57-436D-A5EE-6660734A696A}"/>
              </a:ext>
            </a:extLst>
          </p:cNvPr>
          <p:cNvSpPr>
            <a:spLocks noGrp="1"/>
          </p:cNvSpPr>
          <p:nvPr>
            <p:ph type="title"/>
          </p:nvPr>
        </p:nvSpPr>
        <p:spPr>
          <a:xfrm>
            <a:off x="196077" y="2533806"/>
            <a:ext cx="4748785" cy="1375608"/>
          </a:xfrm>
        </p:spPr>
        <p:txBody>
          <a:bodyPr anchor="ctr">
            <a:normAutofit fontScale="90000"/>
          </a:bodyPr>
          <a:lstStyle/>
          <a:p>
            <a:r>
              <a:rPr lang="en-US" dirty="0">
                <a:solidFill>
                  <a:schemeClr val="bg1"/>
                </a:solidFill>
              </a:rPr>
              <a:t>Pollution Reduction Plan</a:t>
            </a:r>
            <a:br>
              <a:rPr lang="en-US" dirty="0">
                <a:solidFill>
                  <a:schemeClr val="bg1"/>
                </a:solidFill>
              </a:rPr>
            </a:br>
            <a:br>
              <a:rPr lang="en-US" dirty="0">
                <a:solidFill>
                  <a:schemeClr val="bg1"/>
                </a:solidFill>
              </a:rPr>
            </a:br>
            <a:r>
              <a:rPr lang="en-US" dirty="0">
                <a:solidFill>
                  <a:schemeClr val="bg1"/>
                </a:solidFill>
              </a:rPr>
              <a:t>Proposed Projects</a:t>
            </a:r>
          </a:p>
        </p:txBody>
      </p:sp>
      <p:pic>
        <p:nvPicPr>
          <p:cNvPr id="5" name="Content Placeholder 4" descr="Table&#10;&#10;Description automatically generated with medium confidence">
            <a:extLst>
              <a:ext uri="{FF2B5EF4-FFF2-40B4-BE49-F238E27FC236}">
                <a16:creationId xmlns:a16="http://schemas.microsoft.com/office/drawing/2014/main" id="{741425FE-52D2-4B62-BCD5-917AA3391B38}"/>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112762" y="45430"/>
            <a:ext cx="4802861" cy="6812570"/>
          </a:xfrm>
          <a:prstGeom prst="rect">
            <a:avLst/>
          </a:prstGeom>
        </p:spPr>
      </p:pic>
      <p:sp>
        <p:nvSpPr>
          <p:cNvPr id="18" name="Isosceles Triangle 17">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2703560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AE30F0CB-72E0-49D3-877F-C61A3364C46A}"/>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1499162" y="88374"/>
            <a:ext cx="8596668" cy="6539210"/>
          </a:xfrm>
        </p:spPr>
      </p:pic>
    </p:spTree>
    <p:extLst>
      <p:ext uri="{BB962C8B-B14F-4D97-AF65-F5344CB8AC3E}">
        <p14:creationId xmlns:p14="http://schemas.microsoft.com/office/powerpoint/2010/main" val="2965109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E911B-DBDD-43A1-AF90-5F391F244632}"/>
              </a:ext>
            </a:extLst>
          </p:cNvPr>
          <p:cNvSpPr>
            <a:spLocks noGrp="1"/>
          </p:cNvSpPr>
          <p:nvPr>
            <p:ph type="title"/>
          </p:nvPr>
        </p:nvSpPr>
        <p:spPr/>
        <p:txBody>
          <a:bodyPr/>
          <a:lstStyle/>
          <a:p>
            <a:pPr algn="ctr"/>
            <a:r>
              <a:rPr lang="en-US" dirty="0">
                <a:solidFill>
                  <a:srgbClr val="0070C0"/>
                </a:solidFill>
              </a:rPr>
              <a:t>Annual Program Updates</a:t>
            </a:r>
          </a:p>
        </p:txBody>
      </p:sp>
      <p:sp>
        <p:nvSpPr>
          <p:cNvPr id="3" name="Content Placeholder 2">
            <a:extLst>
              <a:ext uri="{FF2B5EF4-FFF2-40B4-BE49-F238E27FC236}">
                <a16:creationId xmlns:a16="http://schemas.microsoft.com/office/drawing/2014/main" id="{57BCFDBD-C28F-4221-8E49-BECDCE893F69}"/>
              </a:ext>
            </a:extLst>
          </p:cNvPr>
          <p:cNvSpPr>
            <a:spLocks noGrp="1"/>
          </p:cNvSpPr>
          <p:nvPr>
            <p:ph idx="1"/>
          </p:nvPr>
        </p:nvSpPr>
        <p:spPr>
          <a:xfrm>
            <a:off x="677334" y="1741859"/>
            <a:ext cx="8596668" cy="4506541"/>
          </a:xfrm>
        </p:spPr>
        <p:txBody>
          <a:bodyPr>
            <a:normAutofit fontScale="92500" lnSpcReduction="10000"/>
          </a:bodyPr>
          <a:lstStyle/>
          <a:p>
            <a:r>
              <a:rPr lang="en-US" sz="1800" dirty="0">
                <a:effectLst/>
                <a:latin typeface="Calibri" panose="020F0502020204030204" pitchFamily="34" charset="0"/>
                <a:ea typeface="Times New Roman" panose="02020603050405020304" pitchFamily="18" charset="0"/>
                <a:cs typeface="Calibri" panose="020F0502020204030204" pitchFamily="34" charset="0"/>
              </a:rPr>
              <a:t>The Borough submitted its annual stormwater report for the 2020-2021 reporting cycle in September 2021 via electronic submission to PA DEP. </a:t>
            </a:r>
          </a:p>
          <a:p>
            <a:pPr lvl="1"/>
            <a:r>
              <a:rPr lang="en-US" sz="1500" dirty="0">
                <a:effectLst/>
                <a:latin typeface="Calibri" panose="020F0502020204030204" pitchFamily="34" charset="0"/>
                <a:ea typeface="Times New Roman" panose="02020603050405020304" pitchFamily="18" charset="0"/>
                <a:cs typeface="Calibri" panose="020F0502020204030204" pitchFamily="34" charset="0"/>
              </a:rPr>
              <a:t>PA DEP reviewed th</a:t>
            </a:r>
            <a:r>
              <a:rPr lang="en-US" sz="1500" dirty="0">
                <a:latin typeface="Calibri" panose="020F0502020204030204" pitchFamily="34" charset="0"/>
                <a:ea typeface="Times New Roman" panose="02020603050405020304" pitchFamily="18" charset="0"/>
                <a:cs typeface="Calibri" panose="020F0502020204030204" pitchFamily="34" charset="0"/>
              </a:rPr>
              <a:t>e report, deemed it acceptable. No comments were provided.</a:t>
            </a:r>
          </a:p>
          <a:p>
            <a:pPr lvl="1"/>
            <a:r>
              <a:rPr lang="en-US" sz="1500" dirty="0">
                <a:effectLst/>
                <a:latin typeface="Calibri" panose="020F0502020204030204" pitchFamily="34" charset="0"/>
                <a:ea typeface="Times New Roman" panose="02020603050405020304" pitchFamily="18" charset="0"/>
                <a:cs typeface="Calibri" panose="020F0502020204030204" pitchFamily="34" charset="0"/>
              </a:rPr>
              <a:t>All questions and comments from the public should be communicated to the Borough Office (717-426-4143). The report is available for review through the Borough office.</a:t>
            </a:r>
            <a:endParaRPr lang="en-US" dirty="0">
              <a:latin typeface="Calibri" panose="020F0502020204030204" pitchFamily="34" charset="0"/>
              <a:ea typeface="Times New Roman" panose="02020603050405020304" pitchFamily="18" charset="0"/>
              <a:cs typeface="Calibri" panose="020F0502020204030204" pitchFamily="34" charset="0"/>
            </a:endParaRPr>
          </a:p>
          <a:p>
            <a:r>
              <a:rPr lang="en-US" sz="1800" dirty="0">
                <a:effectLst/>
                <a:latin typeface="Calibri" panose="020F0502020204030204" pitchFamily="34" charset="0"/>
                <a:ea typeface="Times New Roman" panose="02020603050405020304" pitchFamily="18" charset="0"/>
                <a:cs typeface="Calibri" panose="020F0502020204030204" pitchFamily="34" charset="0"/>
              </a:rPr>
              <a:t>The Borough completed outfall/infrastructure inspections in the fall of 2021. Results will be provided to pw staff.</a:t>
            </a:r>
          </a:p>
          <a:p>
            <a:r>
              <a:rPr lang="en-US" sz="1800" dirty="0">
                <a:effectLst/>
                <a:latin typeface="Calibri" panose="020F0502020204030204" pitchFamily="34" charset="0"/>
                <a:ea typeface="Times New Roman" panose="02020603050405020304" pitchFamily="18" charset="0"/>
                <a:cs typeface="Calibri" panose="020F0502020204030204" pitchFamily="34" charset="0"/>
              </a:rPr>
              <a:t>ARRO, with the assistance of Borough staff, </a:t>
            </a:r>
            <a:r>
              <a:rPr lang="en-US" dirty="0">
                <a:latin typeface="Calibri" panose="020F0502020204030204" pitchFamily="34" charset="0"/>
                <a:ea typeface="Times New Roman" panose="02020603050405020304" pitchFamily="18" charset="0"/>
                <a:cs typeface="Calibri" panose="020F0502020204030204" pitchFamily="34" charset="0"/>
              </a:rPr>
              <a:t>updated the Borough’s MS4 mapping, which will be submitted to PA DEP.</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r>
              <a:rPr lang="en-US" dirty="0">
                <a:latin typeface="Calibri" panose="020F0502020204030204" pitchFamily="34" charset="0"/>
                <a:ea typeface="Times New Roman" panose="02020603050405020304" pitchFamily="18" charset="0"/>
                <a:cs typeface="Calibri" panose="020F0502020204030204" pitchFamily="34" charset="0"/>
              </a:rPr>
              <a:t>Borough staff will be completing staff training by June 30</a:t>
            </a:r>
            <a:r>
              <a:rPr lang="en-US" baseline="30000" dirty="0">
                <a:latin typeface="Calibri" panose="020F0502020204030204" pitchFamily="34" charset="0"/>
                <a:ea typeface="Times New Roman" panose="02020603050405020304" pitchFamily="18" charset="0"/>
                <a:cs typeface="Calibri" panose="020F0502020204030204" pitchFamily="34" charset="0"/>
              </a:rPr>
              <a:t>th</a:t>
            </a:r>
            <a:r>
              <a:rPr lang="en-US" dirty="0">
                <a:latin typeface="Calibri" panose="020F0502020204030204" pitchFamily="34" charset="0"/>
                <a:ea typeface="Times New Roman" panose="02020603050405020304" pitchFamily="18" charset="0"/>
                <a:cs typeface="Calibri" panose="020F0502020204030204" pitchFamily="34" charset="0"/>
              </a:rPr>
              <a:t> related to MS4 compliance.</a:t>
            </a:r>
          </a:p>
          <a:p>
            <a:r>
              <a:rPr lang="en-US" dirty="0">
                <a:latin typeface="Calibri" panose="020F0502020204030204" pitchFamily="34" charset="0"/>
                <a:ea typeface="Times New Roman" panose="02020603050405020304" pitchFamily="18" charset="0"/>
                <a:cs typeface="Calibri" panose="020F0502020204030204" pitchFamily="34" charset="0"/>
              </a:rPr>
              <a:t>The Borough will prepare for future PA DEP/EPA audits.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r>
              <a:rPr lang="en-US" dirty="0">
                <a:latin typeface="Calibri" panose="020F0502020204030204" pitchFamily="34" charset="0"/>
                <a:ea typeface="Times New Roman" panose="02020603050405020304" pitchFamily="18" charset="0"/>
                <a:cs typeface="Calibri" panose="020F0502020204030204" pitchFamily="34" charset="0"/>
              </a:rPr>
              <a:t>The Borough will submit its annual report by Sept 30, 2022.</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r>
              <a:rPr lang="en-US" sz="1800" dirty="0">
                <a:effectLst/>
                <a:latin typeface="Calibri" panose="020F0502020204030204" pitchFamily="34" charset="0"/>
                <a:ea typeface="Times New Roman" panose="02020603050405020304" pitchFamily="18" charset="0"/>
                <a:cs typeface="Calibri" panose="020F0502020204030204" pitchFamily="34" charset="0"/>
              </a:rPr>
              <a:t>The Borough will need to submit and NOI for the next 5-year permit cycle in 2023. The next cycle will begi</a:t>
            </a:r>
            <a:r>
              <a:rPr lang="en-US" dirty="0">
                <a:latin typeface="Calibri" panose="020F0502020204030204" pitchFamily="34" charset="0"/>
                <a:ea typeface="Times New Roman" panose="02020603050405020304" pitchFamily="18" charset="0"/>
                <a:cs typeface="Calibri" panose="020F0502020204030204" pitchFamily="34" charset="0"/>
              </a:rPr>
              <a:t>n July 1, 2023. This will require a new PRP plan to be completed by 2029.</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endParaRPr lang="en-US" dirty="0"/>
          </a:p>
        </p:txBody>
      </p:sp>
    </p:spTree>
    <p:extLst>
      <p:ext uri="{BB962C8B-B14F-4D97-AF65-F5344CB8AC3E}">
        <p14:creationId xmlns:p14="http://schemas.microsoft.com/office/powerpoint/2010/main" val="804461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8" name="Picture 38917">
            <a:extLst>
              <a:ext uri="{FF2B5EF4-FFF2-40B4-BE49-F238E27FC236}">
                <a16:creationId xmlns:a16="http://schemas.microsoft.com/office/drawing/2014/main" id="{FB2A6FA1-D9F3-4B40-9B67-6F33FFF1CE29}"/>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a:stretch/>
        </p:blipFill>
        <p:spPr>
          <a:xfrm>
            <a:off x="4726390" y="-1"/>
            <a:ext cx="5941610"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38914" name="Title 1">
            <a:extLst>
              <a:ext uri="{FF2B5EF4-FFF2-40B4-BE49-F238E27FC236}">
                <a16:creationId xmlns:a16="http://schemas.microsoft.com/office/drawing/2014/main" id="{0F0C1735-CD26-43C2-87C1-09994778EF7A}"/>
              </a:ext>
            </a:extLst>
          </p:cNvPr>
          <p:cNvSpPr>
            <a:spLocks noGrp="1" noChangeArrowheads="1"/>
          </p:cNvSpPr>
          <p:nvPr>
            <p:ph type="title"/>
          </p:nvPr>
        </p:nvSpPr>
        <p:spPr>
          <a:xfrm>
            <a:off x="541538" y="1669001"/>
            <a:ext cx="4550254" cy="2867487"/>
          </a:xfrm>
        </p:spPr>
        <p:txBody>
          <a:bodyPr vert="horz" lIns="91440" tIns="45720" rIns="91440" bIns="45720" rtlCol="0" anchor="b">
            <a:normAutofit fontScale="90000"/>
          </a:bodyPr>
          <a:lstStyle/>
          <a:p>
            <a:pPr algn="ctr" eaLnBrk="1" hangingPunct="1"/>
            <a:r>
              <a:rPr lang="en-US" altLang="en-US" dirty="0">
                <a:solidFill>
                  <a:srgbClr val="0070C0"/>
                </a:solidFill>
                <a:latin typeface="Calibri" panose="020F0502020204030204" pitchFamily="34" charset="0"/>
                <a:cs typeface="Calibri" panose="020F0502020204030204" pitchFamily="34" charset="0"/>
              </a:rPr>
              <a:t>Questions/Comments?</a:t>
            </a:r>
            <a:br>
              <a:rPr lang="en-US" altLang="en-US" dirty="0">
                <a:solidFill>
                  <a:srgbClr val="0070C0"/>
                </a:solidFill>
                <a:latin typeface="Calibri" panose="020F0502020204030204" pitchFamily="34" charset="0"/>
                <a:cs typeface="Calibri" panose="020F0502020204030204" pitchFamily="34" charset="0"/>
              </a:rPr>
            </a:br>
            <a:br>
              <a:rPr lang="en-US" altLang="en-US" sz="2800" dirty="0">
                <a:solidFill>
                  <a:srgbClr val="0070C0"/>
                </a:solidFill>
                <a:latin typeface="Calibri" panose="020F0502020204030204" pitchFamily="34" charset="0"/>
                <a:cs typeface="Calibri" panose="020F0502020204030204" pitchFamily="34" charset="0"/>
              </a:rPr>
            </a:br>
            <a:r>
              <a:rPr lang="en-US" altLang="en-US" sz="2000" dirty="0">
                <a:solidFill>
                  <a:schemeClr val="bg2">
                    <a:lumMod val="50000"/>
                  </a:schemeClr>
                </a:solidFill>
                <a:latin typeface="Calibri" panose="020F0502020204030204" pitchFamily="34" charset="0"/>
                <a:cs typeface="Calibri" panose="020F0502020204030204" pitchFamily="34" charset="0"/>
              </a:rPr>
              <a:t>Other questions and comments may be submitted to the Borough Office by calling </a:t>
            </a:r>
            <a:r>
              <a:rPr lang="en-US" sz="2000" b="0" i="0" dirty="0">
                <a:solidFill>
                  <a:schemeClr val="bg2">
                    <a:lumMod val="50000"/>
                  </a:schemeClr>
                </a:solidFill>
                <a:effectLst/>
                <a:latin typeface="Calibri" panose="020F0502020204030204" pitchFamily="34" charset="0"/>
                <a:cs typeface="Calibri" panose="020F0502020204030204" pitchFamily="34" charset="0"/>
              </a:rPr>
              <a:t>(717) 426-4143 or in person at:</a:t>
            </a:r>
            <a:br>
              <a:rPr lang="en-US" sz="2000" b="0" i="0" dirty="0">
                <a:solidFill>
                  <a:schemeClr val="bg2">
                    <a:lumMod val="50000"/>
                  </a:schemeClr>
                </a:solidFill>
                <a:effectLst/>
                <a:latin typeface="Calibri" panose="020F0502020204030204" pitchFamily="34" charset="0"/>
                <a:cs typeface="Calibri" panose="020F0502020204030204" pitchFamily="34" charset="0"/>
              </a:rPr>
            </a:br>
            <a:br>
              <a:rPr lang="en-US" sz="2000" b="0" i="0" dirty="0">
                <a:solidFill>
                  <a:schemeClr val="bg2">
                    <a:lumMod val="50000"/>
                  </a:schemeClr>
                </a:solidFill>
                <a:effectLst/>
                <a:latin typeface="Calibri" panose="020F0502020204030204" pitchFamily="34" charset="0"/>
                <a:cs typeface="Calibri" panose="020F0502020204030204" pitchFamily="34" charset="0"/>
              </a:rPr>
            </a:br>
            <a:r>
              <a:rPr lang="en-US" sz="2000" b="0" i="0" dirty="0">
                <a:solidFill>
                  <a:schemeClr val="bg2">
                    <a:lumMod val="50000"/>
                  </a:schemeClr>
                </a:solidFill>
                <a:effectLst/>
                <a:latin typeface="Calibri" panose="020F0502020204030204" pitchFamily="34" charset="0"/>
                <a:cs typeface="Calibri" panose="020F0502020204030204" pitchFamily="34" charset="0"/>
              </a:rPr>
              <a:t>111 East Market Street</a:t>
            </a:r>
            <a:br>
              <a:rPr lang="en-US" sz="2000" dirty="0">
                <a:solidFill>
                  <a:schemeClr val="bg2">
                    <a:lumMod val="50000"/>
                  </a:schemeClr>
                </a:solidFill>
                <a:latin typeface="Calibri" panose="020F0502020204030204" pitchFamily="34" charset="0"/>
                <a:cs typeface="Calibri" panose="020F0502020204030204" pitchFamily="34" charset="0"/>
              </a:rPr>
            </a:br>
            <a:r>
              <a:rPr lang="en-US" sz="2000" b="0" i="0" dirty="0">
                <a:solidFill>
                  <a:schemeClr val="bg2">
                    <a:lumMod val="50000"/>
                  </a:schemeClr>
                </a:solidFill>
                <a:effectLst/>
                <a:latin typeface="Calibri" panose="020F0502020204030204" pitchFamily="34" charset="0"/>
                <a:cs typeface="Calibri" panose="020F0502020204030204" pitchFamily="34" charset="0"/>
              </a:rPr>
              <a:t>Marietta PA 17547</a:t>
            </a:r>
            <a:endParaRPr lang="en-US" altLang="en-US" sz="2000" dirty="0">
              <a:solidFill>
                <a:schemeClr val="bg2">
                  <a:lumMod val="50000"/>
                </a:schemeClr>
              </a:solidFill>
              <a:latin typeface="Calibri" panose="020F0502020204030204" pitchFamily="34" charset="0"/>
              <a:cs typeface="Calibri" panose="020F0502020204030204" pitchFamily="34" charset="0"/>
            </a:endParaRPr>
          </a:p>
        </p:txBody>
      </p:sp>
      <p:sp>
        <p:nvSpPr>
          <p:cNvPr id="38916" name="Slide Number Placeholder 3">
            <a:extLst>
              <a:ext uri="{FF2B5EF4-FFF2-40B4-BE49-F238E27FC236}">
                <a16:creationId xmlns:a16="http://schemas.microsoft.com/office/drawing/2014/main" id="{67B81789-6932-4CB7-B44B-A126AC9D51A0}"/>
              </a:ext>
            </a:extLst>
          </p:cNvPr>
          <p:cNvSpPr>
            <a:spLocks noGrp="1" noChangeArrowheads="1"/>
          </p:cNvSpPr>
          <p:nvPr>
            <p:ph type="sldNum" sz="quarter" idx="12"/>
          </p:nvPr>
        </p:nvSpPr>
        <p:spPr bwMode="auto">
          <a:xfrm>
            <a:off x="7966997" y="6041363"/>
            <a:ext cx="512504"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ts val="600"/>
              </a:spcAft>
              <a:buClrTx/>
              <a:buSzTx/>
              <a:buNone/>
            </a:pPr>
            <a:fld id="{55C7464F-249D-4644-B564-24B98E9D719A}" type="slidenum">
              <a:rPr lang="en-US" altLang="en-US">
                <a:solidFill>
                  <a:schemeClr val="bg1"/>
                </a:solidFill>
                <a:latin typeface="+mn-lt"/>
              </a:rPr>
              <a:pPr fontAlgn="base">
                <a:spcBef>
                  <a:spcPct val="0"/>
                </a:spcBef>
                <a:spcAft>
                  <a:spcPts val="600"/>
                </a:spcAft>
                <a:buClrTx/>
                <a:buSzTx/>
                <a:buNone/>
              </a:pPr>
              <a:t>17</a:t>
            </a:fld>
            <a:endParaRPr lang="en-US" altLang="en-US" dirty="0">
              <a:solidFill>
                <a:schemeClr val="bg1"/>
              </a:solidFill>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23" name="Rectangle 137">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24" name="Rectangle 139">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9225" name="Isosceles Triangle 14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9218" name="Title 1">
            <a:extLst>
              <a:ext uri="{FF2B5EF4-FFF2-40B4-BE49-F238E27FC236}">
                <a16:creationId xmlns:a16="http://schemas.microsoft.com/office/drawing/2014/main" id="{5F67E2FC-39B1-471C-92FA-F5BEA8B4AAE6}"/>
              </a:ext>
            </a:extLst>
          </p:cNvPr>
          <p:cNvSpPr>
            <a:spLocks noGrp="1" noChangeArrowheads="1"/>
          </p:cNvSpPr>
          <p:nvPr>
            <p:ph type="title"/>
          </p:nvPr>
        </p:nvSpPr>
        <p:spPr>
          <a:xfrm>
            <a:off x="673754" y="643467"/>
            <a:ext cx="4203045" cy="1375608"/>
          </a:xfrm>
        </p:spPr>
        <p:txBody>
          <a:bodyPr anchor="ctr">
            <a:normAutofit/>
          </a:bodyPr>
          <a:lstStyle/>
          <a:p>
            <a:pPr eaLnBrk="1" hangingPunct="1"/>
            <a:r>
              <a:rPr lang="en-US" altLang="en-US" dirty="0">
                <a:solidFill>
                  <a:schemeClr val="bg1"/>
                </a:solidFill>
              </a:rPr>
              <a:t>Presentation Outline</a:t>
            </a:r>
          </a:p>
        </p:txBody>
      </p:sp>
      <p:sp>
        <p:nvSpPr>
          <p:cNvPr id="9219" name="Content Placeholder 2">
            <a:extLst>
              <a:ext uri="{FF2B5EF4-FFF2-40B4-BE49-F238E27FC236}">
                <a16:creationId xmlns:a16="http://schemas.microsoft.com/office/drawing/2014/main" id="{CA1E6F43-0398-4A14-BBB5-CEABACA762E5}"/>
              </a:ext>
            </a:extLst>
          </p:cNvPr>
          <p:cNvSpPr>
            <a:spLocks noGrp="1" noChangeArrowheads="1"/>
          </p:cNvSpPr>
          <p:nvPr>
            <p:ph idx="1"/>
          </p:nvPr>
        </p:nvSpPr>
        <p:spPr>
          <a:xfrm>
            <a:off x="673754" y="2160590"/>
            <a:ext cx="3973943" cy="3440110"/>
          </a:xfrm>
        </p:spPr>
        <p:txBody>
          <a:bodyPr>
            <a:normAutofit/>
          </a:bodyPr>
          <a:lstStyle/>
          <a:p>
            <a:pPr eaLnBrk="1" hangingPunct="1">
              <a:lnSpc>
                <a:spcPct val="90000"/>
              </a:lnSpc>
            </a:pPr>
            <a:r>
              <a:rPr lang="en-US" altLang="en-US" sz="1400" dirty="0">
                <a:solidFill>
                  <a:schemeClr val="bg1"/>
                </a:solidFill>
              </a:rPr>
              <a:t>Overview of Marietta Borough’s Stormwater Permit</a:t>
            </a:r>
          </a:p>
          <a:p>
            <a:pPr eaLnBrk="1" hangingPunct="1">
              <a:lnSpc>
                <a:spcPct val="90000"/>
              </a:lnSpc>
            </a:pPr>
            <a:r>
              <a:rPr lang="en-US" altLang="en-US" sz="1400" dirty="0">
                <a:solidFill>
                  <a:schemeClr val="bg1"/>
                </a:solidFill>
              </a:rPr>
              <a:t>Public Education/Involvement</a:t>
            </a:r>
          </a:p>
          <a:p>
            <a:pPr lvl="1">
              <a:lnSpc>
                <a:spcPct val="90000"/>
              </a:lnSpc>
            </a:pPr>
            <a:r>
              <a:rPr lang="en-US" altLang="en-US" sz="1200" dirty="0">
                <a:solidFill>
                  <a:schemeClr val="bg1"/>
                </a:solidFill>
              </a:rPr>
              <a:t>Website</a:t>
            </a:r>
          </a:p>
          <a:p>
            <a:pPr lvl="1">
              <a:lnSpc>
                <a:spcPct val="90000"/>
              </a:lnSpc>
            </a:pPr>
            <a:r>
              <a:rPr lang="en-US" altLang="en-US" sz="1200" dirty="0">
                <a:solidFill>
                  <a:schemeClr val="bg1"/>
                </a:solidFill>
              </a:rPr>
              <a:t>Public Events</a:t>
            </a:r>
            <a:endParaRPr lang="en-US" altLang="en-US" sz="1400" dirty="0">
              <a:solidFill>
                <a:schemeClr val="bg1"/>
              </a:solidFill>
            </a:endParaRPr>
          </a:p>
          <a:p>
            <a:pPr eaLnBrk="1" hangingPunct="1">
              <a:lnSpc>
                <a:spcPct val="90000"/>
              </a:lnSpc>
            </a:pPr>
            <a:r>
              <a:rPr lang="en-US" altLang="en-US" sz="1400" dirty="0">
                <a:solidFill>
                  <a:schemeClr val="bg1"/>
                </a:solidFill>
              </a:rPr>
              <a:t>Illicit Discharge Detection, Elimination, and Reporting</a:t>
            </a:r>
          </a:p>
          <a:p>
            <a:pPr eaLnBrk="1" hangingPunct="1">
              <a:lnSpc>
                <a:spcPct val="90000"/>
              </a:lnSpc>
            </a:pPr>
            <a:r>
              <a:rPr lang="en-US" altLang="en-US" sz="1400" dirty="0">
                <a:solidFill>
                  <a:schemeClr val="bg1"/>
                </a:solidFill>
              </a:rPr>
              <a:t>Stormwater Ordinance Update</a:t>
            </a:r>
          </a:p>
          <a:p>
            <a:pPr eaLnBrk="1" hangingPunct="1">
              <a:lnSpc>
                <a:spcPct val="90000"/>
              </a:lnSpc>
            </a:pPr>
            <a:r>
              <a:rPr lang="en-US" altLang="en-US" sz="1400" dirty="0">
                <a:solidFill>
                  <a:schemeClr val="bg1"/>
                </a:solidFill>
              </a:rPr>
              <a:t>Annual Report Submissions</a:t>
            </a:r>
          </a:p>
          <a:p>
            <a:pPr eaLnBrk="1" hangingPunct="1">
              <a:lnSpc>
                <a:spcPct val="90000"/>
              </a:lnSpc>
            </a:pPr>
            <a:r>
              <a:rPr lang="en-US" altLang="en-US" sz="1400" dirty="0">
                <a:solidFill>
                  <a:schemeClr val="bg1"/>
                </a:solidFill>
              </a:rPr>
              <a:t>Pollution Reduction Plan</a:t>
            </a:r>
          </a:p>
          <a:p>
            <a:pPr eaLnBrk="1" hangingPunct="1">
              <a:lnSpc>
                <a:spcPct val="90000"/>
              </a:lnSpc>
            </a:pPr>
            <a:r>
              <a:rPr lang="en-US" altLang="en-US" sz="1400" dirty="0">
                <a:solidFill>
                  <a:schemeClr val="bg1"/>
                </a:solidFill>
              </a:rPr>
              <a:t>Questions/Comments</a:t>
            </a:r>
          </a:p>
          <a:p>
            <a:pPr eaLnBrk="1" hangingPunct="1">
              <a:lnSpc>
                <a:spcPct val="90000"/>
              </a:lnSpc>
            </a:pPr>
            <a:endParaRPr lang="en-US" altLang="en-US" sz="1400" dirty="0">
              <a:solidFill>
                <a:schemeClr val="bg1"/>
              </a:solidFill>
            </a:endParaRPr>
          </a:p>
          <a:p>
            <a:pPr eaLnBrk="1" hangingPunct="1">
              <a:lnSpc>
                <a:spcPct val="90000"/>
              </a:lnSpc>
            </a:pPr>
            <a:endParaRPr lang="en-US" altLang="en-US" sz="1400" dirty="0">
              <a:solidFill>
                <a:schemeClr val="bg1"/>
              </a:solidFill>
            </a:endParaRPr>
          </a:p>
        </p:txBody>
      </p:sp>
      <p:pic>
        <p:nvPicPr>
          <p:cNvPr id="9221" name="Picture 5" descr="A picture containing room, food, table&#10;&#10;Description automatically generated">
            <a:extLst>
              <a:ext uri="{FF2B5EF4-FFF2-40B4-BE49-F238E27FC236}">
                <a16:creationId xmlns:a16="http://schemas.microsoft.com/office/drawing/2014/main" id="{FF9555DF-6708-41A1-BDF8-DCE9C6D4B20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096001" y="995723"/>
            <a:ext cx="5143500" cy="48540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Slide Number Placeholder 3">
            <a:extLst>
              <a:ext uri="{FF2B5EF4-FFF2-40B4-BE49-F238E27FC236}">
                <a16:creationId xmlns:a16="http://schemas.microsoft.com/office/drawing/2014/main" id="{26CBA901-803C-4EC1-B349-0FD937187AB5}"/>
              </a:ext>
            </a:extLst>
          </p:cNvPr>
          <p:cNvSpPr>
            <a:spLocks noGrp="1" noChangeArrowheads="1"/>
          </p:cNvSpPr>
          <p:nvPr>
            <p:ph type="sldNum" sz="quarter" idx="12"/>
          </p:nvPr>
        </p:nvSpPr>
        <p:spPr bwMode="auto">
          <a:xfrm>
            <a:off x="10556161" y="6182876"/>
            <a:ext cx="683339"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ts val="600"/>
              </a:spcAft>
              <a:buClrTx/>
              <a:buSzTx/>
              <a:buFontTx/>
              <a:buNone/>
            </a:pPr>
            <a:fld id="{8DB1AE97-AAEA-4B9C-B269-530E95417B57}" type="slidenum">
              <a:rPr lang="en-US" altLang="en-US" smtClean="0">
                <a:solidFill>
                  <a:schemeClr val="tx1">
                    <a:lumMod val="65000"/>
                    <a:lumOff val="35000"/>
                  </a:schemeClr>
                </a:solidFill>
              </a:rPr>
              <a:pPr fontAlgn="base">
                <a:spcBef>
                  <a:spcPct val="0"/>
                </a:spcBef>
                <a:spcAft>
                  <a:spcPts val="600"/>
                </a:spcAft>
                <a:buClrTx/>
                <a:buSzTx/>
                <a:buFontTx/>
                <a:buNone/>
              </a:pPr>
              <a:t>2</a:t>
            </a:fld>
            <a:endParaRPr lang="en-US" altLang="en-US" dirty="0">
              <a:solidFill>
                <a:schemeClr val="tx1">
                  <a:lumMod val="65000"/>
                  <a:lumOff val="35000"/>
                </a:schemeClr>
              </a:solidFill>
            </a:endParaRPr>
          </a:p>
        </p:txBody>
      </p:sp>
      <p:sp>
        <p:nvSpPr>
          <p:cNvPr id="9226" name="Isosceles Triangle 14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37" name="Straight Connector 136">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11266" name="Title 1">
            <a:extLst>
              <a:ext uri="{FF2B5EF4-FFF2-40B4-BE49-F238E27FC236}">
                <a16:creationId xmlns:a16="http://schemas.microsoft.com/office/drawing/2014/main" id="{337E8E6F-5523-4CB4-83AF-DF8B71E0C531}"/>
              </a:ext>
            </a:extLst>
          </p:cNvPr>
          <p:cNvSpPr>
            <a:spLocks noGrp="1" noChangeArrowheads="1"/>
          </p:cNvSpPr>
          <p:nvPr>
            <p:ph type="title"/>
          </p:nvPr>
        </p:nvSpPr>
        <p:spPr>
          <a:xfrm>
            <a:off x="643467" y="816638"/>
            <a:ext cx="3367359" cy="5224724"/>
          </a:xfrm>
        </p:spPr>
        <p:txBody>
          <a:bodyPr anchor="ctr">
            <a:normAutofit/>
          </a:bodyPr>
          <a:lstStyle/>
          <a:p>
            <a:pPr eaLnBrk="1" hangingPunct="1"/>
            <a:r>
              <a:rPr lang="en-US" altLang="en-US" dirty="0">
                <a:solidFill>
                  <a:srgbClr val="0070C0"/>
                </a:solidFill>
              </a:rPr>
              <a:t>Marietta’s Stormwater</a:t>
            </a:r>
            <a:br>
              <a:rPr lang="en-US" altLang="en-US" dirty="0">
                <a:solidFill>
                  <a:srgbClr val="0070C0"/>
                </a:solidFill>
              </a:rPr>
            </a:br>
            <a:r>
              <a:rPr lang="en-US" altLang="en-US" dirty="0">
                <a:solidFill>
                  <a:srgbClr val="0070C0"/>
                </a:solidFill>
              </a:rPr>
              <a:t>(MS4) Program</a:t>
            </a:r>
          </a:p>
        </p:txBody>
      </p:sp>
      <p:sp>
        <p:nvSpPr>
          <p:cNvPr id="11268" name="Slide Number Placeholder 3">
            <a:extLst>
              <a:ext uri="{FF2B5EF4-FFF2-40B4-BE49-F238E27FC236}">
                <a16:creationId xmlns:a16="http://schemas.microsoft.com/office/drawing/2014/main" id="{4FDD7176-2567-48C9-A6C0-FB42D42864E1}"/>
              </a:ext>
            </a:extLst>
          </p:cNvPr>
          <p:cNvSpPr>
            <a:spLocks noGrp="1" noChangeArrowheads="1"/>
          </p:cNvSpPr>
          <p:nvPr>
            <p:ph type="sldNum" sz="quarter" idx="12"/>
          </p:nvPr>
        </p:nvSpPr>
        <p:spPr bwMode="auto">
          <a:xfrm>
            <a:off x="8590663" y="6041362"/>
            <a:ext cx="683339"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ts val="600"/>
              </a:spcAft>
              <a:buClrTx/>
              <a:buSzTx/>
              <a:buFontTx/>
              <a:buNone/>
            </a:pPr>
            <a:fld id="{8E5AE55E-D885-41C3-90A1-EF15EB919274}" type="slidenum">
              <a:rPr lang="en-US" altLang="en-US" smtClean="0"/>
              <a:pPr fontAlgn="base">
                <a:spcBef>
                  <a:spcPct val="0"/>
                </a:spcBef>
                <a:spcAft>
                  <a:spcPts val="600"/>
                </a:spcAft>
                <a:buClrTx/>
                <a:buSzTx/>
                <a:buFontTx/>
                <a:buNone/>
              </a:pPr>
              <a:t>3</a:t>
            </a:fld>
            <a:endParaRPr lang="en-US" altLang="en-US" dirty="0"/>
          </a:p>
        </p:txBody>
      </p:sp>
      <p:sp>
        <p:nvSpPr>
          <p:cNvPr id="3" name="Content Placeholder 2">
            <a:extLst>
              <a:ext uri="{FF2B5EF4-FFF2-40B4-BE49-F238E27FC236}">
                <a16:creationId xmlns:a16="http://schemas.microsoft.com/office/drawing/2014/main" id="{4EB9A37E-E5AF-4C06-AB2E-3323285378DD}"/>
              </a:ext>
            </a:extLst>
          </p:cNvPr>
          <p:cNvSpPr>
            <a:spLocks noGrp="1"/>
          </p:cNvSpPr>
          <p:nvPr>
            <p:ph idx="1"/>
          </p:nvPr>
        </p:nvSpPr>
        <p:spPr>
          <a:xfrm>
            <a:off x="4654295" y="816638"/>
            <a:ext cx="4619706" cy="5224724"/>
          </a:xfrm>
        </p:spPr>
        <p:txBody>
          <a:bodyPr rtlCol="0" anchor="ctr">
            <a:normAutofit/>
          </a:bodyPr>
          <a:lstStyle/>
          <a:p>
            <a:pPr>
              <a:lnSpc>
                <a:spcPct val="90000"/>
              </a:lnSpc>
              <a:defRPr/>
            </a:pPr>
            <a:r>
              <a:rPr lang="en-US" sz="1500" dirty="0"/>
              <a:t>The EPA’s National Pollutant Discharge Elimination System (NPDES) permit covers small municipal separate storm sewer systems (MS4s) in certain portions of the State of Pennsylvania</a:t>
            </a:r>
          </a:p>
          <a:p>
            <a:pPr lvl="1">
              <a:lnSpc>
                <a:spcPct val="90000"/>
              </a:lnSpc>
              <a:defRPr/>
            </a:pPr>
            <a:r>
              <a:rPr lang="en-US" sz="1500" dirty="0">
                <a:hlinkClick r:id="rId2"/>
              </a:rPr>
              <a:t>For More Info - https://www.epa.gov/npdes/npdes-permit-basics</a:t>
            </a:r>
            <a:endParaRPr lang="en-US" sz="1500" dirty="0"/>
          </a:p>
          <a:p>
            <a:pPr>
              <a:lnSpc>
                <a:spcPct val="90000"/>
              </a:lnSpc>
              <a:defRPr/>
            </a:pPr>
            <a:r>
              <a:rPr lang="en-US" sz="1500" dirty="0"/>
              <a:t>Marietta Borough is categorized as an MS4 designated by the Pennsylvania Department of Environmental Protection (PA DEP) under the Clean Water Act (CWA) and associated regulations. </a:t>
            </a:r>
          </a:p>
          <a:p>
            <a:pPr>
              <a:lnSpc>
                <a:spcPct val="90000"/>
              </a:lnSpc>
              <a:defRPr/>
            </a:pPr>
            <a:r>
              <a:rPr lang="en-US" sz="1500" dirty="0"/>
              <a:t>Marietta is a PAG-13 General Permit holder</a:t>
            </a:r>
          </a:p>
          <a:p>
            <a:pPr>
              <a:lnSpc>
                <a:spcPct val="90000"/>
              </a:lnSpc>
              <a:defRPr/>
            </a:pPr>
            <a:r>
              <a:rPr lang="en-US" sz="1500" dirty="0"/>
              <a:t>MS4 owners and operators covered under this permit must manage, implement, and enforce management programs for controlling all stormwater discharges </a:t>
            </a:r>
          </a:p>
          <a:p>
            <a:pPr>
              <a:lnSpc>
                <a:spcPct val="90000"/>
              </a:lnSpc>
              <a:defRPr/>
            </a:pPr>
            <a:r>
              <a:rPr lang="en-US" sz="1500" dirty="0">
                <a:hlinkClick r:id="rId3"/>
              </a:rPr>
              <a:t>Link to PA DEP’s NPDES General Permit Requirements</a:t>
            </a:r>
            <a:endParaRPr lang="en-US" sz="1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429C5-5D86-4E53-90D8-253B6F5D4F77}"/>
              </a:ext>
            </a:extLst>
          </p:cNvPr>
          <p:cNvSpPr>
            <a:spLocks noGrp="1"/>
          </p:cNvSpPr>
          <p:nvPr>
            <p:ph type="title"/>
          </p:nvPr>
        </p:nvSpPr>
        <p:spPr/>
        <p:txBody>
          <a:bodyPr/>
          <a:lstStyle/>
          <a:p>
            <a:pPr algn="ctr"/>
            <a:r>
              <a:rPr lang="en-US" altLang="en-US" dirty="0">
                <a:solidFill>
                  <a:srgbClr val="0070C0"/>
                </a:solidFill>
              </a:rPr>
              <a:t>Marietta’s Stormwater</a:t>
            </a:r>
            <a:br>
              <a:rPr lang="en-US" altLang="en-US" dirty="0">
                <a:solidFill>
                  <a:srgbClr val="0070C0"/>
                </a:solidFill>
              </a:rPr>
            </a:br>
            <a:r>
              <a:rPr lang="en-US" altLang="en-US" dirty="0">
                <a:solidFill>
                  <a:srgbClr val="0070C0"/>
                </a:solidFill>
              </a:rPr>
              <a:t>(MS4) Program (Continued)</a:t>
            </a:r>
            <a:endParaRPr lang="en-US" dirty="0">
              <a:solidFill>
                <a:srgbClr val="0070C0"/>
              </a:solidFill>
            </a:endParaRPr>
          </a:p>
        </p:txBody>
      </p:sp>
      <p:sp>
        <p:nvSpPr>
          <p:cNvPr id="3" name="Content Placeholder 2">
            <a:extLst>
              <a:ext uri="{FF2B5EF4-FFF2-40B4-BE49-F238E27FC236}">
                <a16:creationId xmlns:a16="http://schemas.microsoft.com/office/drawing/2014/main" id="{00D89F13-1B40-401A-AD7F-0AAFB351044D}"/>
              </a:ext>
            </a:extLst>
          </p:cNvPr>
          <p:cNvSpPr>
            <a:spLocks noGrp="1"/>
          </p:cNvSpPr>
          <p:nvPr>
            <p:ph idx="1"/>
          </p:nvPr>
        </p:nvSpPr>
        <p:spPr>
          <a:xfrm>
            <a:off x="536895" y="2160588"/>
            <a:ext cx="8737107" cy="4316412"/>
          </a:xfrm>
        </p:spPr>
        <p:txBody>
          <a:bodyPr>
            <a:normAutofit/>
          </a:bodyPr>
          <a:lstStyle/>
          <a:p>
            <a:r>
              <a:rPr lang="en-US" sz="1200" dirty="0"/>
              <a:t>Except where specifically prohibited under the “Discharges Not Authorized by this General Permit” section, this General Permit authorizes the discharge of stormwater to surface waters from regulated small MS4s. In addition, the following non-stormwater discharges are authorized by this General Permit as long as such discharges do not cause or contribute to pollution as defined in Pennsylvania’s Clean Streams Law: </a:t>
            </a:r>
          </a:p>
          <a:p>
            <a:pPr lvl="1"/>
            <a:r>
              <a:rPr lang="en-US" sz="1200" dirty="0"/>
              <a:t>1. Discharges or flows from firefighting activities. </a:t>
            </a:r>
          </a:p>
          <a:p>
            <a:pPr lvl="1"/>
            <a:r>
              <a:rPr lang="en-US" sz="1200" dirty="0"/>
              <a:t>2. Discharges from potable water sources including water line flushing and fire hydrant flushing, if such discharges do not contain detectable concentrations of Total Residual Chlorine (TRC). </a:t>
            </a:r>
          </a:p>
          <a:p>
            <a:pPr lvl="1"/>
            <a:r>
              <a:rPr lang="en-US" sz="1200" dirty="0"/>
              <a:t>3. Non-contaminated irrigation water, water from lawn maintenance, landscape drainage and flows from riparian habitats and wetlands. </a:t>
            </a:r>
          </a:p>
          <a:p>
            <a:pPr lvl="1"/>
            <a:r>
              <a:rPr lang="en-US" sz="1200" dirty="0"/>
              <a:t>4. Diverted stream flows and springs. </a:t>
            </a:r>
          </a:p>
          <a:p>
            <a:pPr lvl="1"/>
            <a:r>
              <a:rPr lang="en-US" sz="1200" dirty="0"/>
              <a:t>5. Non-contaminated pumped ground water and water from foundation and footing drains and crawl space pumps. </a:t>
            </a:r>
          </a:p>
          <a:p>
            <a:pPr lvl="1"/>
            <a:r>
              <a:rPr lang="en-US" sz="1200" dirty="0"/>
              <a:t>6. Non-contaminated HVAC condensation and water from geothermal systems. </a:t>
            </a:r>
          </a:p>
          <a:p>
            <a:pPr lvl="1"/>
            <a:r>
              <a:rPr lang="en-US" sz="1200" dirty="0"/>
              <a:t>7. Residential (i.e., not commercial) vehicle wash water where cleaning agents are not utilized. </a:t>
            </a:r>
          </a:p>
          <a:p>
            <a:pPr lvl="1"/>
            <a:r>
              <a:rPr lang="en-US" sz="1200" dirty="0"/>
              <a:t>8. Non-contaminated hydrostatic test water discharges, if such discharges do not contain detectable concentrations of TRC.</a:t>
            </a:r>
          </a:p>
        </p:txBody>
      </p:sp>
      <p:sp>
        <p:nvSpPr>
          <p:cNvPr id="4" name="Slide Number Placeholder 3">
            <a:extLst>
              <a:ext uri="{FF2B5EF4-FFF2-40B4-BE49-F238E27FC236}">
                <a16:creationId xmlns:a16="http://schemas.microsoft.com/office/drawing/2014/main" id="{E39A101C-14E6-4885-BCFE-7B0C21EF5BFF}"/>
              </a:ext>
            </a:extLst>
          </p:cNvPr>
          <p:cNvSpPr>
            <a:spLocks noGrp="1"/>
          </p:cNvSpPr>
          <p:nvPr>
            <p:ph type="sldNum" sz="quarter" idx="12"/>
          </p:nvPr>
        </p:nvSpPr>
        <p:spPr/>
        <p:txBody>
          <a:bodyPr/>
          <a:lstStyle/>
          <a:p>
            <a:pPr>
              <a:defRPr/>
            </a:pPr>
            <a:fld id="{6B332E90-3044-495B-833B-3514AE6F8291}" type="slidenum">
              <a:rPr lang="en-US" smtClean="0"/>
              <a:pPr>
                <a:defRPr/>
              </a:pPr>
              <a:t>4</a:t>
            </a:fld>
            <a:endParaRPr lang="en-US" dirty="0"/>
          </a:p>
        </p:txBody>
      </p:sp>
    </p:spTree>
    <p:extLst>
      <p:ext uri="{BB962C8B-B14F-4D97-AF65-F5344CB8AC3E}">
        <p14:creationId xmlns:p14="http://schemas.microsoft.com/office/powerpoint/2010/main" val="2058256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CADD6E6-8C24-4BD2-A0D5-72357368D064}"/>
              </a:ext>
            </a:extLst>
          </p:cNvPr>
          <p:cNvSpPr>
            <a:spLocks noGrp="1" noChangeArrowheads="1"/>
          </p:cNvSpPr>
          <p:nvPr>
            <p:ph type="title"/>
          </p:nvPr>
        </p:nvSpPr>
        <p:spPr/>
        <p:txBody>
          <a:bodyPr/>
          <a:lstStyle/>
          <a:p>
            <a:pPr eaLnBrk="1" hangingPunct="1"/>
            <a:r>
              <a:rPr lang="en-US" altLang="en-US" dirty="0">
                <a:solidFill>
                  <a:srgbClr val="002060"/>
                </a:solidFill>
              </a:rPr>
              <a:t>What is Stormwater?</a:t>
            </a:r>
          </a:p>
        </p:txBody>
      </p:sp>
      <p:sp>
        <p:nvSpPr>
          <p:cNvPr id="16387" name="Content Placeholder 2">
            <a:extLst>
              <a:ext uri="{FF2B5EF4-FFF2-40B4-BE49-F238E27FC236}">
                <a16:creationId xmlns:a16="http://schemas.microsoft.com/office/drawing/2014/main" id="{FD325DB7-F3EA-41C7-B947-E17E1E87982A}"/>
              </a:ext>
            </a:extLst>
          </p:cNvPr>
          <p:cNvSpPr>
            <a:spLocks noGrp="1" noChangeArrowheads="1"/>
          </p:cNvSpPr>
          <p:nvPr>
            <p:ph idx="1"/>
          </p:nvPr>
        </p:nvSpPr>
        <p:spPr>
          <a:xfrm>
            <a:off x="677335" y="1523999"/>
            <a:ext cx="6842052" cy="4256015"/>
          </a:xfrm>
        </p:spPr>
        <p:txBody>
          <a:bodyPr>
            <a:normAutofit lnSpcReduction="10000"/>
          </a:bodyPr>
          <a:lstStyle/>
          <a:p>
            <a:pPr eaLnBrk="1" hangingPunct="1"/>
            <a:r>
              <a:rPr lang="en-US" altLang="en-US" sz="1400" dirty="0"/>
              <a:t>Stormwater is rainwater or melted snow that runs off streets, lawns and other sites. When stormwater is absorbed into soil, it is filtered and ultimately replenishes aquifers or flows into streams and rivers.</a:t>
            </a:r>
          </a:p>
          <a:p>
            <a:pPr eaLnBrk="1" hangingPunct="1"/>
            <a:r>
              <a:rPr lang="en-US" altLang="en-US" sz="1400" dirty="0"/>
              <a:t>In developed areas, impervious surfaces such as pavement and roofs prevent precipitation from naturally soaking into the ground. Instead, water runs rapidly into storm drains, sewer systems and drainage ditches and can cause</a:t>
            </a:r>
          </a:p>
          <a:p>
            <a:pPr lvl="1" eaLnBrk="1" hangingPunct="1"/>
            <a:r>
              <a:rPr lang="en-US" altLang="en-US" dirty="0"/>
              <a:t>Downstream flooding</a:t>
            </a:r>
          </a:p>
          <a:p>
            <a:pPr lvl="1" eaLnBrk="1" hangingPunct="1"/>
            <a:r>
              <a:rPr lang="en-US" altLang="en-US" dirty="0"/>
              <a:t>Stream bank erosion</a:t>
            </a:r>
          </a:p>
          <a:p>
            <a:pPr lvl="1" eaLnBrk="1" hangingPunct="1"/>
            <a:r>
              <a:rPr lang="en-US" altLang="en-US" dirty="0"/>
              <a:t>Increased turbidity (muddiness created by stirred up sediment) from erosion</a:t>
            </a:r>
          </a:p>
          <a:p>
            <a:pPr lvl="1" eaLnBrk="1" hangingPunct="1"/>
            <a:r>
              <a:rPr lang="en-US" altLang="en-US" dirty="0"/>
              <a:t>Habitat destruction</a:t>
            </a:r>
          </a:p>
          <a:p>
            <a:pPr lvl="1" eaLnBrk="1" hangingPunct="1"/>
            <a:r>
              <a:rPr lang="en-US" altLang="en-US" dirty="0"/>
              <a:t>Combined storm and sanitary sewer system overflows</a:t>
            </a:r>
          </a:p>
          <a:p>
            <a:pPr lvl="1" eaLnBrk="1" hangingPunct="1"/>
            <a:r>
              <a:rPr lang="en-US" altLang="en-US" dirty="0"/>
              <a:t>Infrastructure damage</a:t>
            </a:r>
          </a:p>
          <a:p>
            <a:pPr lvl="1" eaLnBrk="1" hangingPunct="1"/>
            <a:r>
              <a:rPr lang="en-US" altLang="en-US" dirty="0"/>
              <a:t>Contaminated streams, rivers and coastal water</a:t>
            </a:r>
          </a:p>
          <a:p>
            <a:pPr lvl="1" eaLnBrk="1" hangingPunct="1"/>
            <a:endParaRPr lang="en-US" altLang="en-US" sz="1200" dirty="0"/>
          </a:p>
        </p:txBody>
      </p:sp>
      <p:sp>
        <p:nvSpPr>
          <p:cNvPr id="4" name="Slide Number Placeholder 3">
            <a:extLst>
              <a:ext uri="{FF2B5EF4-FFF2-40B4-BE49-F238E27FC236}">
                <a16:creationId xmlns:a16="http://schemas.microsoft.com/office/drawing/2014/main" id="{70A8248A-D3BF-43F0-9EB3-8BF430311185}"/>
              </a:ext>
            </a:extLst>
          </p:cNvPr>
          <p:cNvSpPr>
            <a:spLocks noGrp="1"/>
          </p:cNvSpPr>
          <p:nvPr>
            <p:ph type="sldNum" sz="quarter" idx="12"/>
          </p:nvPr>
        </p:nvSpPr>
        <p:spPr/>
        <p:txBody>
          <a:bodyPr/>
          <a:lstStyle/>
          <a:p>
            <a:pPr>
              <a:defRPr/>
            </a:pPr>
            <a:fld id="{5D222703-0555-49CC-960F-4A3216A660F4}" type="slidenum">
              <a:rPr lang="en-US" smtClean="0"/>
              <a:pPr>
                <a:defRPr/>
              </a:pPr>
              <a:t>5</a:t>
            </a:fld>
            <a:endParaRPr lang="en-US" dirty="0"/>
          </a:p>
        </p:txBody>
      </p:sp>
      <p:sp>
        <p:nvSpPr>
          <p:cNvPr id="16390" name="TextBox 6">
            <a:extLst>
              <a:ext uri="{FF2B5EF4-FFF2-40B4-BE49-F238E27FC236}">
                <a16:creationId xmlns:a16="http://schemas.microsoft.com/office/drawing/2014/main" id="{29CD884E-76ED-4B13-8786-8A9B791B8991}"/>
              </a:ext>
            </a:extLst>
          </p:cNvPr>
          <p:cNvSpPr txBox="1">
            <a:spLocks noChangeArrowheads="1"/>
          </p:cNvSpPr>
          <p:nvPr/>
        </p:nvSpPr>
        <p:spPr bwMode="auto">
          <a:xfrm>
            <a:off x="1524000" y="6284913"/>
            <a:ext cx="2209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en-US" altLang="en-US" sz="900" dirty="0">
                <a:solidFill>
                  <a:srgbClr val="002060"/>
                </a:solidFill>
              </a:rPr>
              <a:t>Source: </a:t>
            </a:r>
            <a:r>
              <a:rPr lang="en-US" altLang="en-US" sz="900" dirty="0">
                <a:solidFill>
                  <a:srgbClr val="002060"/>
                </a:solidFill>
                <a:hlinkClick r:id="" action="ppaction://noaction"/>
              </a:rPr>
              <a:t>https://www.epa.gov/</a:t>
            </a:r>
          </a:p>
          <a:p>
            <a:pPr>
              <a:spcBef>
                <a:spcPct val="0"/>
              </a:spcBef>
              <a:buClrTx/>
              <a:buSzTx/>
              <a:buFontTx/>
              <a:buNone/>
            </a:pPr>
            <a:r>
              <a:rPr lang="en-US" altLang="en-US" sz="900" dirty="0">
                <a:solidFill>
                  <a:srgbClr val="002060"/>
                </a:solidFill>
                <a:hlinkClick r:id="" action="ppaction://noaction"/>
              </a:rPr>
              <a:t>greeningepa/epa-facility-stormwater-management</a:t>
            </a:r>
            <a:endParaRPr lang="en-US" altLang="en-US" sz="900" dirty="0">
              <a:solidFill>
                <a:srgbClr val="002060"/>
              </a:solidFill>
            </a:endParaRPr>
          </a:p>
        </p:txBody>
      </p:sp>
      <p:pic>
        <p:nvPicPr>
          <p:cNvPr id="8" name="Picture 3">
            <a:extLst>
              <a:ext uri="{FF2B5EF4-FFF2-40B4-BE49-F238E27FC236}">
                <a16:creationId xmlns:a16="http://schemas.microsoft.com/office/drawing/2014/main" id="{9B04D832-5585-4273-8D1A-DAE1F94F0882}"/>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604546" y="2097049"/>
            <a:ext cx="4100940" cy="3109913"/>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862286FF-C890-4C8C-A3F4-1B77DBEFFB9D}"/>
              </a:ext>
            </a:extLst>
          </p:cNvPr>
          <p:cNvSpPr>
            <a:spLocks noGrp="1" noChangeArrowheads="1"/>
          </p:cNvSpPr>
          <p:nvPr>
            <p:ph type="title"/>
          </p:nvPr>
        </p:nvSpPr>
        <p:spPr/>
        <p:txBody>
          <a:bodyPr/>
          <a:lstStyle/>
          <a:p>
            <a:pPr eaLnBrk="1" hangingPunct="1"/>
            <a:r>
              <a:rPr lang="en-US" altLang="en-US" dirty="0">
                <a:solidFill>
                  <a:srgbClr val="0070C0"/>
                </a:solidFill>
                <a:cs typeface="Tahoma" panose="020B0604030504040204" pitchFamily="34" charset="0"/>
              </a:rPr>
              <a:t>Typical Stormwater Pollutants</a:t>
            </a:r>
            <a:endParaRPr lang="en-US" altLang="en-US" dirty="0">
              <a:solidFill>
                <a:srgbClr val="0070C0"/>
              </a:solidFill>
            </a:endParaRPr>
          </a:p>
        </p:txBody>
      </p:sp>
      <p:sp>
        <p:nvSpPr>
          <p:cNvPr id="18435" name="Content Placeholder 2">
            <a:extLst>
              <a:ext uri="{FF2B5EF4-FFF2-40B4-BE49-F238E27FC236}">
                <a16:creationId xmlns:a16="http://schemas.microsoft.com/office/drawing/2014/main" id="{073BCC92-D7B7-43B7-AD22-9A1FEB0EB9D3}"/>
              </a:ext>
            </a:extLst>
          </p:cNvPr>
          <p:cNvSpPr>
            <a:spLocks noGrp="1" noChangeArrowheads="1"/>
          </p:cNvSpPr>
          <p:nvPr>
            <p:ph idx="1"/>
          </p:nvPr>
        </p:nvSpPr>
        <p:spPr>
          <a:xfrm>
            <a:off x="677335" y="1523999"/>
            <a:ext cx="7804680" cy="5262695"/>
          </a:xfrm>
        </p:spPr>
        <p:txBody>
          <a:bodyPr>
            <a:normAutofit/>
          </a:bodyPr>
          <a:lstStyle/>
          <a:p>
            <a:pPr eaLnBrk="1" hangingPunct="1"/>
            <a:r>
              <a:rPr lang="en-US" altLang="en-US" sz="1400" dirty="0"/>
              <a:t>Petroleum</a:t>
            </a:r>
          </a:p>
          <a:p>
            <a:pPr lvl="1" eaLnBrk="1" hangingPunct="1"/>
            <a:r>
              <a:rPr lang="en-US" altLang="en-US" sz="1000" dirty="0"/>
              <a:t>Oil, Grease, Leaking Vehicles</a:t>
            </a:r>
          </a:p>
          <a:p>
            <a:pPr eaLnBrk="1" hangingPunct="1"/>
            <a:r>
              <a:rPr lang="en-US" altLang="en-US" sz="1400" dirty="0"/>
              <a:t>Cooking greases/oils (homes, restaurants)</a:t>
            </a:r>
          </a:p>
          <a:p>
            <a:pPr eaLnBrk="1" hangingPunct="1"/>
            <a:r>
              <a:rPr lang="en-US" altLang="en-US" sz="1400" dirty="0"/>
              <a:t>Sediment (soil)</a:t>
            </a:r>
          </a:p>
          <a:p>
            <a:pPr eaLnBrk="1" hangingPunct="1"/>
            <a:r>
              <a:rPr lang="en-US" altLang="en-US" sz="1400" dirty="0"/>
              <a:t>Trash/garbage</a:t>
            </a:r>
          </a:p>
          <a:p>
            <a:pPr eaLnBrk="1" hangingPunct="1"/>
            <a:r>
              <a:rPr lang="en-US" altLang="en-US" sz="1400" dirty="0"/>
              <a:t>Engine coolants/antifreeze (glycols)</a:t>
            </a:r>
          </a:p>
          <a:p>
            <a:pPr eaLnBrk="1" hangingPunct="1"/>
            <a:r>
              <a:rPr lang="en-US" altLang="en-US" sz="1400" dirty="0"/>
              <a:t>Heavy metals from vehicle break parts and tires</a:t>
            </a:r>
          </a:p>
          <a:p>
            <a:pPr eaLnBrk="1" hangingPunct="1"/>
            <a:r>
              <a:rPr lang="en-US" altLang="en-US" sz="1400" dirty="0"/>
              <a:t>Fertilizers and pesticides (residential, industrial, agriculture uses)</a:t>
            </a:r>
          </a:p>
          <a:p>
            <a:pPr eaLnBrk="1" hangingPunct="1"/>
            <a:r>
              <a:rPr lang="en-US" altLang="en-US" sz="1400" dirty="0"/>
              <a:t>Fecal Bacteria</a:t>
            </a:r>
          </a:p>
          <a:p>
            <a:pPr lvl="1" eaLnBrk="1" hangingPunct="1"/>
            <a:r>
              <a:rPr lang="en-US" altLang="en-US" sz="1200" dirty="0"/>
              <a:t>Pet Waste, Human Waste from sewer breaks</a:t>
            </a:r>
          </a:p>
          <a:p>
            <a:pPr eaLnBrk="1" hangingPunct="1"/>
            <a:r>
              <a:rPr lang="en-US" altLang="en-US" sz="1400" dirty="0"/>
              <a:t>Detergents from outdoor car washing, mop wash water dumped outdoors, etc.</a:t>
            </a:r>
          </a:p>
          <a:p>
            <a:pPr eaLnBrk="1" hangingPunct="1"/>
            <a:r>
              <a:rPr lang="en-US" altLang="en-US" sz="1400" dirty="0"/>
              <a:t>Liquids from uncovered dumpsters</a:t>
            </a:r>
          </a:p>
          <a:p>
            <a:pPr lvl="1" eaLnBrk="1" hangingPunct="1"/>
            <a:r>
              <a:rPr lang="en-US" altLang="en-US" sz="1200" dirty="0"/>
              <a:t>printing </a:t>
            </a:r>
            <a:r>
              <a:rPr lang="en-US" altLang="en-US" sz="1400" dirty="0"/>
              <a:t>inks, food, etc</a:t>
            </a:r>
          </a:p>
        </p:txBody>
      </p:sp>
      <p:sp>
        <p:nvSpPr>
          <p:cNvPr id="4" name="Slide Number Placeholder 3">
            <a:extLst>
              <a:ext uri="{FF2B5EF4-FFF2-40B4-BE49-F238E27FC236}">
                <a16:creationId xmlns:a16="http://schemas.microsoft.com/office/drawing/2014/main" id="{6ED6F574-1C56-465A-9B83-64674DC23D54}"/>
              </a:ext>
            </a:extLst>
          </p:cNvPr>
          <p:cNvSpPr>
            <a:spLocks noGrp="1"/>
          </p:cNvSpPr>
          <p:nvPr>
            <p:ph type="sldNum" sz="quarter" idx="12"/>
          </p:nvPr>
        </p:nvSpPr>
        <p:spPr/>
        <p:txBody>
          <a:bodyPr/>
          <a:lstStyle/>
          <a:p>
            <a:pPr>
              <a:defRPr/>
            </a:pPr>
            <a:fld id="{6D0BB99E-162B-4656-B096-4607D7609607}" type="slidenum">
              <a:rPr lang="en-US" smtClean="0"/>
              <a:pPr>
                <a:defRPr/>
              </a:pPr>
              <a:t>6</a:t>
            </a:fld>
            <a:endParaRPr lang="en-US" dirty="0"/>
          </a:p>
        </p:txBody>
      </p:sp>
      <p:pic>
        <p:nvPicPr>
          <p:cNvPr id="18437" name="Picture 10" descr="Image Detail">
            <a:extLst>
              <a:ext uri="{FF2B5EF4-FFF2-40B4-BE49-F238E27FC236}">
                <a16:creationId xmlns:a16="http://schemas.microsoft.com/office/drawing/2014/main" id="{10279AE6-C61F-49AB-A5D0-A8174440B959}"/>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8122620" y="3962400"/>
            <a:ext cx="2405063" cy="1803400"/>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 name="Down Arrow 6">
            <a:extLst>
              <a:ext uri="{FF2B5EF4-FFF2-40B4-BE49-F238E27FC236}">
                <a16:creationId xmlns:a16="http://schemas.microsoft.com/office/drawing/2014/main" id="{F3DC3571-217C-45A4-A461-7F6266F570C4}"/>
              </a:ext>
            </a:extLst>
          </p:cNvPr>
          <p:cNvSpPr/>
          <p:nvPr/>
        </p:nvSpPr>
        <p:spPr>
          <a:xfrm>
            <a:off x="9083058" y="2895600"/>
            <a:ext cx="484187" cy="13716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18439" name="Picture 5" descr="Water down inlet">
            <a:extLst>
              <a:ext uri="{FF2B5EF4-FFF2-40B4-BE49-F238E27FC236}">
                <a16:creationId xmlns:a16="http://schemas.microsoft.com/office/drawing/2014/main" id="{10DA8331-B144-4C15-9FFB-09C081E89AFA}"/>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122620" y="1219200"/>
            <a:ext cx="2411413" cy="1803400"/>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55BA5C30-9E00-490E-A7EA-CC270044F4D5}"/>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1392580" y="154984"/>
            <a:ext cx="8638217" cy="6574290"/>
          </a:xfrm>
        </p:spPr>
      </p:pic>
    </p:spTree>
    <p:extLst>
      <p:ext uri="{BB962C8B-B14F-4D97-AF65-F5344CB8AC3E}">
        <p14:creationId xmlns:p14="http://schemas.microsoft.com/office/powerpoint/2010/main" val="3135974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9E4516CB-1B84-4E11-A616-C6550B6F3470}"/>
              </a:ext>
            </a:extLst>
          </p:cNvPr>
          <p:cNvSpPr>
            <a:spLocks noGrp="1" noChangeArrowheads="1"/>
          </p:cNvSpPr>
          <p:nvPr>
            <p:ph type="title"/>
          </p:nvPr>
        </p:nvSpPr>
        <p:spPr/>
        <p:txBody>
          <a:bodyPr/>
          <a:lstStyle/>
          <a:p>
            <a:pPr algn="ctr" eaLnBrk="1" hangingPunct="1"/>
            <a:r>
              <a:rPr lang="en-US" altLang="en-US" dirty="0">
                <a:solidFill>
                  <a:srgbClr val="0070C0"/>
                </a:solidFill>
              </a:rPr>
              <a:t>MCM 2 – </a:t>
            </a:r>
            <a:br>
              <a:rPr lang="en-US" altLang="en-US" dirty="0">
                <a:solidFill>
                  <a:srgbClr val="0070C0"/>
                </a:solidFill>
              </a:rPr>
            </a:br>
            <a:r>
              <a:rPr lang="en-US" altLang="en-US" dirty="0">
                <a:solidFill>
                  <a:srgbClr val="0070C0"/>
                </a:solidFill>
              </a:rPr>
              <a:t>Public Education and Involvement</a:t>
            </a:r>
          </a:p>
        </p:txBody>
      </p:sp>
      <p:sp>
        <p:nvSpPr>
          <p:cNvPr id="3" name="Content Placeholder 2">
            <a:extLst>
              <a:ext uri="{FF2B5EF4-FFF2-40B4-BE49-F238E27FC236}">
                <a16:creationId xmlns:a16="http://schemas.microsoft.com/office/drawing/2014/main" id="{77A55FA2-E9B5-4DC4-ADE3-3A6CE329DA8C}"/>
              </a:ext>
            </a:extLst>
          </p:cNvPr>
          <p:cNvSpPr>
            <a:spLocks noGrp="1"/>
          </p:cNvSpPr>
          <p:nvPr>
            <p:ph idx="1"/>
          </p:nvPr>
        </p:nvSpPr>
        <p:spPr>
          <a:xfrm>
            <a:off x="560243" y="2225615"/>
            <a:ext cx="5535757" cy="3881437"/>
          </a:xfrm>
        </p:spPr>
        <p:txBody>
          <a:bodyPr rtlCol="0">
            <a:normAutofit/>
          </a:bodyPr>
          <a:lstStyle/>
          <a:p>
            <a:pPr marL="457200" marR="0">
              <a:spcBef>
                <a:spcPts val="0"/>
              </a:spcBef>
              <a:spcAft>
                <a:spcPts val="0"/>
              </a:spcAft>
            </a:pPr>
            <a:r>
              <a:rPr lang="en-US" sz="1800" dirty="0">
                <a:effectLst/>
                <a:latin typeface="Calibri" panose="020F0502020204030204" pitchFamily="34" charset="0"/>
                <a:ea typeface="Times New Roman" panose="02020603050405020304" pitchFamily="18" charset="0"/>
              </a:rPr>
              <a:t>The Borough has posted a number of resources on the municipal stormwater page including educational materials, events, and other information related to stormwater management, pollution prevention, and regulatory requirements. </a:t>
            </a:r>
          </a:p>
          <a:p>
            <a:pPr marL="857250" lvl="1">
              <a:spcBef>
                <a:spcPts val="0"/>
              </a:spcBef>
            </a:pPr>
            <a:r>
              <a:rPr lang="en-US" dirty="0">
                <a:latin typeface="Calibri" panose="020F0502020204030204" pitchFamily="34" charset="0"/>
                <a:ea typeface="Times New Roman" panose="02020603050405020304" pitchFamily="18" charset="0"/>
                <a:hlinkClick r:id="rId2"/>
              </a:rPr>
              <a:t>Link</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endParaRPr lang="en-US" dirty="0">
              <a:latin typeface="Calibri" panose="020F0502020204030204" pitchFamily="34" charset="0"/>
              <a:ea typeface="Times New Roman" panose="02020603050405020304" pitchFamily="18" charset="0"/>
            </a:endParaRPr>
          </a:p>
          <a:p>
            <a:pPr marL="457200" marR="0">
              <a:spcBef>
                <a:spcPts val="0"/>
              </a:spcBef>
              <a:spcAft>
                <a:spcPts val="0"/>
              </a:spcAft>
            </a:pPr>
            <a:r>
              <a:rPr lang="en-US" sz="1800" dirty="0">
                <a:effectLst/>
                <a:latin typeface="Calibri" panose="020F0502020204030204" pitchFamily="34" charset="0"/>
                <a:ea typeface="Times New Roman" panose="02020603050405020304" pitchFamily="18" charset="0"/>
              </a:rPr>
              <a:t>The Borough also provides printed copies of these resources through the Borough office. If you require special accommodations to access these materials, please call the Borough office at 717-426-4143.  </a:t>
            </a:r>
          </a:p>
        </p:txBody>
      </p:sp>
      <p:sp>
        <p:nvSpPr>
          <p:cNvPr id="19460" name="Slide Number Placeholder 3">
            <a:extLst>
              <a:ext uri="{FF2B5EF4-FFF2-40B4-BE49-F238E27FC236}">
                <a16:creationId xmlns:a16="http://schemas.microsoft.com/office/drawing/2014/main" id="{1BCCA140-CB42-4966-9202-A9D585F1756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FAA6E73A-C133-43A7-AF45-61C4660D0667}" type="slidenum">
              <a:rPr lang="en-US" altLang="en-US" smtClean="0">
                <a:solidFill>
                  <a:schemeClr val="accent1"/>
                </a:solidFill>
              </a:rPr>
              <a:pPr fontAlgn="base">
                <a:spcBef>
                  <a:spcPct val="0"/>
                </a:spcBef>
                <a:spcAft>
                  <a:spcPct val="0"/>
                </a:spcAft>
                <a:buClrTx/>
                <a:buSzTx/>
                <a:buFontTx/>
                <a:buNone/>
              </a:pPr>
              <a:t>8</a:t>
            </a:fld>
            <a:endParaRPr lang="en-US" altLang="en-US" dirty="0">
              <a:solidFill>
                <a:schemeClr val="accent1"/>
              </a:solidFill>
            </a:endParaRPr>
          </a:p>
        </p:txBody>
      </p:sp>
      <p:pic>
        <p:nvPicPr>
          <p:cNvPr id="5" name="Picture 4" descr="A picture containing timeline&#10;&#10;Description automatically generated">
            <a:extLst>
              <a:ext uri="{FF2B5EF4-FFF2-40B4-BE49-F238E27FC236}">
                <a16:creationId xmlns:a16="http://schemas.microsoft.com/office/drawing/2014/main" id="{898201F2-12F8-4E49-B1F7-6C87081EE43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078691" y="1737119"/>
            <a:ext cx="5848744" cy="451128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9E4516CB-1B84-4E11-A616-C6550B6F3470}"/>
              </a:ext>
            </a:extLst>
          </p:cNvPr>
          <p:cNvSpPr>
            <a:spLocks noGrp="1" noChangeArrowheads="1"/>
          </p:cNvSpPr>
          <p:nvPr>
            <p:ph type="title"/>
          </p:nvPr>
        </p:nvSpPr>
        <p:spPr>
          <a:xfrm>
            <a:off x="677334" y="609600"/>
            <a:ext cx="5222281" cy="1320800"/>
          </a:xfrm>
        </p:spPr>
        <p:txBody>
          <a:bodyPr>
            <a:normAutofit/>
          </a:bodyPr>
          <a:lstStyle/>
          <a:p>
            <a:pPr eaLnBrk="1" hangingPunct="1"/>
            <a:r>
              <a:rPr lang="en-US" altLang="en-US" dirty="0">
                <a:solidFill>
                  <a:srgbClr val="0070C0"/>
                </a:solidFill>
              </a:rPr>
              <a:t>Upcoming Public Events</a:t>
            </a:r>
          </a:p>
        </p:txBody>
      </p:sp>
      <p:sp>
        <p:nvSpPr>
          <p:cNvPr id="19462" name="Isosceles Triangle 8">
            <a:extLst>
              <a:ext uri="{FF2B5EF4-FFF2-40B4-BE49-F238E27FC236}">
                <a16:creationId xmlns:a16="http://schemas.microsoft.com/office/drawing/2014/main" id="{1E0F66E4-0FA4-4124-8546-2BCCA00E1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1"/>
            <a:ext cx="476655"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77A55FA2-E9B5-4DC4-ADE3-3A6CE329DA8C}"/>
              </a:ext>
            </a:extLst>
          </p:cNvPr>
          <p:cNvSpPr>
            <a:spLocks noGrp="1"/>
          </p:cNvSpPr>
          <p:nvPr>
            <p:ph idx="1"/>
          </p:nvPr>
        </p:nvSpPr>
        <p:spPr>
          <a:xfrm>
            <a:off x="681001" y="2160589"/>
            <a:ext cx="5211607" cy="3880773"/>
          </a:xfrm>
        </p:spPr>
        <p:txBody>
          <a:bodyPr rtlCol="0">
            <a:normAutofit/>
          </a:bodyPr>
          <a:lstStyle/>
          <a:p>
            <a:pPr marL="457200" marR="0">
              <a:spcBef>
                <a:spcPts val="0"/>
              </a:spcBef>
              <a:spcAft>
                <a:spcPts val="600"/>
              </a:spcAft>
            </a:pPr>
            <a:r>
              <a:rPr lang="en-US" sz="1700" dirty="0">
                <a:effectLst/>
                <a:latin typeface="Calibri" panose="020F0502020204030204" pitchFamily="34" charset="0"/>
                <a:ea typeface="Times New Roman" panose="02020603050405020304" pitchFamily="18" charset="0"/>
              </a:rPr>
              <a:t>Susquehanna Stand Up Paddleboarding (SUP) will be holding a trail cleanup event along the Susquehanna River Trail on April 23, 2022. The event will run from 9:30am -12:30pm and will begin at River Trail Brewing, 40 East Front St, Marietta. </a:t>
            </a:r>
          </a:p>
          <a:p>
            <a:pPr marL="857250" lvl="1">
              <a:spcBef>
                <a:spcPts val="0"/>
              </a:spcBef>
              <a:spcAft>
                <a:spcPts val="600"/>
              </a:spcAft>
            </a:pPr>
            <a:r>
              <a:rPr lang="en-US" sz="1700" dirty="0">
                <a:effectLst/>
                <a:latin typeface="Calibri" panose="020F0502020204030204" pitchFamily="34" charset="0"/>
                <a:ea typeface="Times New Roman" panose="02020603050405020304" pitchFamily="18" charset="0"/>
                <a:hlinkClick r:id="rId2"/>
              </a:rPr>
              <a:t>https://www.susquehannasup.com/events-</a:t>
            </a:r>
            <a:endParaRPr lang="en-US" sz="1700" dirty="0">
              <a:effectLst/>
              <a:latin typeface="Calibri" panose="020F0502020204030204" pitchFamily="34" charset="0"/>
              <a:ea typeface="Times New Roman" panose="02020603050405020304" pitchFamily="18" charset="0"/>
            </a:endParaRPr>
          </a:p>
          <a:p>
            <a:pPr marL="457200" marR="0">
              <a:spcBef>
                <a:spcPts val="0"/>
              </a:spcBef>
              <a:spcAft>
                <a:spcPts val="600"/>
              </a:spcAft>
            </a:pPr>
            <a:endParaRPr lang="en-US" sz="1700" dirty="0">
              <a:latin typeface="Calibri" panose="020F0502020204030204" pitchFamily="34" charset="0"/>
              <a:ea typeface="Times New Roman" panose="02020603050405020304" pitchFamily="18" charset="0"/>
            </a:endParaRPr>
          </a:p>
          <a:p>
            <a:pPr marL="457200">
              <a:spcBef>
                <a:spcPts val="0"/>
              </a:spcBef>
              <a:spcAft>
                <a:spcPts val="600"/>
              </a:spcAft>
            </a:pPr>
            <a:r>
              <a:rPr lang="en-US" sz="1700" dirty="0">
                <a:effectLst/>
                <a:latin typeface="Calibri" panose="020F0502020204030204" pitchFamily="34" charset="0"/>
                <a:ea typeface="Times New Roman" panose="02020603050405020304" pitchFamily="18" charset="0"/>
              </a:rPr>
              <a:t>The Lancaster County Conservancy will be holding “Water Week” from June 3-June 11, 2022. Events will include educational workshops as well as a cleanup event. A detailed scheduled with event information will be provided in the coming weeks. </a:t>
            </a:r>
          </a:p>
          <a:p>
            <a:pPr marL="857250" lvl="1">
              <a:spcBef>
                <a:spcPts val="0"/>
              </a:spcBef>
              <a:spcAft>
                <a:spcPts val="600"/>
              </a:spcAft>
            </a:pPr>
            <a:r>
              <a:rPr lang="en-US" sz="1700" dirty="0">
                <a:effectLst/>
                <a:latin typeface="Times New Roman" panose="02020603050405020304" pitchFamily="18" charset="0"/>
                <a:ea typeface="Times New Roman" panose="02020603050405020304" pitchFamily="18" charset="0"/>
                <a:hlinkClick r:id="rId3"/>
              </a:rPr>
              <a:t>https://www.lancasterconservancy.org/events/</a:t>
            </a:r>
            <a:endParaRPr lang="en-US" sz="1700" dirty="0">
              <a:latin typeface="Calibri" panose="020F0502020204030204" pitchFamily="34" charset="0"/>
              <a:ea typeface="Times New Roman" panose="02020603050405020304" pitchFamily="18" charset="0"/>
            </a:endParaRPr>
          </a:p>
          <a:p>
            <a:pPr marL="857250" lvl="1">
              <a:spcBef>
                <a:spcPts val="0"/>
              </a:spcBef>
              <a:spcAft>
                <a:spcPts val="600"/>
              </a:spcAft>
            </a:pPr>
            <a:endParaRPr lang="en-US" sz="1700" dirty="0">
              <a:effectLst/>
              <a:latin typeface="Times New Roman" panose="02020603050405020304" pitchFamily="18" charset="0"/>
              <a:ea typeface="Times New Roman" panose="02020603050405020304" pitchFamily="18" charset="0"/>
            </a:endParaRPr>
          </a:p>
          <a:p>
            <a:pPr marL="457200" marR="0">
              <a:spcBef>
                <a:spcPts val="0"/>
              </a:spcBef>
              <a:spcAft>
                <a:spcPts val="600"/>
              </a:spcAft>
            </a:pPr>
            <a:endParaRPr lang="en-US" sz="1700" dirty="0">
              <a:effectLst/>
              <a:latin typeface="Times New Roman" panose="02020603050405020304" pitchFamily="18" charset="0"/>
              <a:ea typeface="Times New Roman" panose="02020603050405020304" pitchFamily="18" charset="0"/>
            </a:endParaRPr>
          </a:p>
        </p:txBody>
      </p:sp>
      <p:pic>
        <p:nvPicPr>
          <p:cNvPr id="4" name="Picture 3" descr="Icon&#10;&#10;Description automatically generated">
            <a:extLst>
              <a:ext uri="{FF2B5EF4-FFF2-40B4-BE49-F238E27FC236}">
                <a16:creationId xmlns:a16="http://schemas.microsoft.com/office/drawing/2014/main" id="{5EBA9EA4-8549-48CF-9F4F-ACCC87D79F12}"/>
              </a:ext>
            </a:extLst>
          </p:cNvPr>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6129405" y="609600"/>
            <a:ext cx="3144597" cy="3127248"/>
          </a:xfrm>
          <a:prstGeom prst="rect">
            <a:avLst/>
          </a:prstGeom>
        </p:spPr>
      </p:pic>
      <p:sp>
        <p:nvSpPr>
          <p:cNvPr id="19460" name="Slide Number Placeholder 3">
            <a:extLst>
              <a:ext uri="{FF2B5EF4-FFF2-40B4-BE49-F238E27FC236}">
                <a16:creationId xmlns:a16="http://schemas.microsoft.com/office/drawing/2014/main" id="{1BCCA140-CB42-4966-9202-A9D585F1756E}"/>
              </a:ext>
            </a:extLst>
          </p:cNvPr>
          <p:cNvSpPr>
            <a:spLocks noGrp="1" noChangeArrowheads="1"/>
          </p:cNvSpPr>
          <p:nvPr>
            <p:ph type="sldNum" sz="quarter" idx="12"/>
          </p:nvPr>
        </p:nvSpPr>
        <p:spPr bwMode="auto">
          <a:xfrm>
            <a:off x="8590663" y="6041362"/>
            <a:ext cx="683339"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ts val="600"/>
              </a:spcAft>
              <a:buClrTx/>
              <a:buSzTx/>
              <a:buFontTx/>
              <a:buNone/>
            </a:pPr>
            <a:fld id="{FAA6E73A-C133-43A7-AF45-61C4660D0667}" type="slidenum">
              <a:rPr lang="en-US" altLang="en-US" smtClean="0"/>
              <a:pPr fontAlgn="base">
                <a:spcBef>
                  <a:spcPct val="0"/>
                </a:spcBef>
                <a:spcAft>
                  <a:spcPts val="600"/>
                </a:spcAft>
                <a:buClrTx/>
                <a:buSzTx/>
                <a:buFontTx/>
                <a:buNone/>
              </a:pPr>
              <a:t>9</a:t>
            </a:fld>
            <a:endParaRPr lang="en-US" altLang="en-US" dirty="0"/>
          </a:p>
        </p:txBody>
      </p:sp>
      <p:pic>
        <p:nvPicPr>
          <p:cNvPr id="6" name="Picture 5" descr="Logo&#10;&#10;Description automatically generated with medium confidence">
            <a:extLst>
              <a:ext uri="{FF2B5EF4-FFF2-40B4-BE49-F238E27FC236}">
                <a16:creationId xmlns:a16="http://schemas.microsoft.com/office/drawing/2014/main" id="{A6FDB75B-A4E7-4559-9524-FC98A20886FD}"/>
              </a:ext>
            </a:extLst>
          </p:cNvPr>
          <p:cNvPicPr>
            <a:picLocks noChangeAspect="1"/>
          </p:cNvPicPr>
          <p:nvPr/>
        </p:nvPicPr>
        <p:blipFill rotWithShape="1">
          <a:blip r:embed="rId5" cstate="email">
            <a:extLst>
              <a:ext uri="{28A0092B-C50C-407E-A947-70E740481C1C}">
                <a14:useLocalDpi xmlns:a14="http://schemas.microsoft.com/office/drawing/2010/main" val="0"/>
              </a:ext>
            </a:extLst>
          </a:blip>
          <a:srcRect r="-6" b="-6"/>
          <a:stretch/>
        </p:blipFill>
        <p:spPr>
          <a:xfrm>
            <a:off x="6129405" y="3965447"/>
            <a:ext cx="3144597" cy="2076245"/>
          </a:xfrm>
          <a:prstGeom prst="rect">
            <a:avLst/>
          </a:prstGeom>
        </p:spPr>
      </p:pic>
    </p:spTree>
    <p:extLst>
      <p:ext uri="{BB962C8B-B14F-4D97-AF65-F5344CB8AC3E}">
        <p14:creationId xmlns:p14="http://schemas.microsoft.com/office/powerpoint/2010/main" val="29598236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D635C4B8361E4791DC390DA83D4015" ma:contentTypeVersion="11" ma:contentTypeDescription="Create a new document." ma:contentTypeScope="" ma:versionID="cc61cdfab7ed7c7a70791daec1f7e12a">
  <xsd:schema xmlns:xsd="http://www.w3.org/2001/XMLSchema" xmlns:xs="http://www.w3.org/2001/XMLSchema" xmlns:p="http://schemas.microsoft.com/office/2006/metadata/properties" xmlns:ns3="31fd89d5-738f-4cf7-a20b-c126eed4ab16" xmlns:ns4="d082bc5f-b1a9-48b7-822b-96998e1e9b5b" targetNamespace="http://schemas.microsoft.com/office/2006/metadata/properties" ma:root="true" ma:fieldsID="c5c5861e1efff29e3da2572b37be3901" ns3:_="" ns4:_="">
    <xsd:import namespace="31fd89d5-738f-4cf7-a20b-c126eed4ab16"/>
    <xsd:import namespace="d082bc5f-b1a9-48b7-822b-96998e1e9b5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fd89d5-738f-4cf7-a20b-c126eed4ab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82bc5f-b1a9-48b7-822b-96998e1e9b5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F5A782-43D4-4D25-8589-21902ABB64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fd89d5-738f-4cf7-a20b-c126eed4ab16"/>
    <ds:schemaRef ds:uri="d082bc5f-b1a9-48b7-822b-96998e1e9b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C12F16-8AE4-405F-9CDB-45B6766F750E}">
  <ds:schemaRefs>
    <ds:schemaRef ds:uri="http://schemas.microsoft.com/sharepoint/v3/contenttype/forms"/>
  </ds:schemaRefs>
</ds:datastoreItem>
</file>

<file path=customXml/itemProps3.xml><?xml version="1.0" encoding="utf-8"?>
<ds:datastoreItem xmlns:ds="http://schemas.openxmlformats.org/officeDocument/2006/customXml" ds:itemID="{612A2E35-1BCF-4E8A-8AA0-D52346476133}">
  <ds:schemaRefs>
    <ds:schemaRef ds:uri="http://purl.org/dc/dcmitype/"/>
    <ds:schemaRef ds:uri="d082bc5f-b1a9-48b7-822b-96998e1e9b5b"/>
    <ds:schemaRef ds:uri="http://schemas.microsoft.com/office/2006/documentManagement/types"/>
    <ds:schemaRef ds:uri="http://purl.org/dc/terms/"/>
    <ds:schemaRef ds:uri="31fd89d5-738f-4cf7-a20b-c126eed4ab16"/>
    <ds:schemaRef ds:uri="http://schemas.openxmlformats.org/package/2006/metadata/core-properties"/>
    <ds:schemaRef ds:uri="http://schemas.microsoft.com/office/2006/metadata/properties"/>
    <ds:schemaRef ds:uri="http://schemas.microsoft.com/office/infopath/2007/PartnerControl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Facet</Template>
  <TotalTime>2540</TotalTime>
  <Words>1659</Words>
  <Application>Microsoft Office PowerPoint</Application>
  <PresentationFormat>Widescreen</PresentationFormat>
  <Paragraphs>147</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Times New Roman</vt:lpstr>
      <vt:lpstr>Trebuchet MS</vt:lpstr>
      <vt:lpstr>Wingdings 3</vt:lpstr>
      <vt:lpstr>Facet</vt:lpstr>
      <vt:lpstr>PowerPoint Presentation</vt:lpstr>
      <vt:lpstr>Presentation Outline</vt:lpstr>
      <vt:lpstr>Marietta’s Stormwater (MS4) Program</vt:lpstr>
      <vt:lpstr>Marietta’s Stormwater (MS4) Program (Continued)</vt:lpstr>
      <vt:lpstr>What is Stormwater?</vt:lpstr>
      <vt:lpstr>Typical Stormwater Pollutants</vt:lpstr>
      <vt:lpstr>PowerPoint Presentation</vt:lpstr>
      <vt:lpstr>MCM 2 –  Public Education and Involvement</vt:lpstr>
      <vt:lpstr>Upcoming Public Events</vt:lpstr>
      <vt:lpstr>MCM 3 –  Illicit Discharge Detection and Elimination</vt:lpstr>
      <vt:lpstr>Stormwater Ordinance Update 2022</vt:lpstr>
      <vt:lpstr>Pollution Reduction Plan</vt:lpstr>
      <vt:lpstr>Pollution Reduction Plan (Continued)</vt:lpstr>
      <vt:lpstr>Pollution Reduction Plan  Proposed Projects</vt:lpstr>
      <vt:lpstr>PowerPoint Presentation</vt:lpstr>
      <vt:lpstr>Annual Program Updates</vt:lpstr>
      <vt:lpstr>Questions/Comments?  Other questions and comments may be submitted to the Borough Office by calling (717) 426-4143 or in person at:  111 East Market Street Marietta PA 17547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Flurry</dc:creator>
  <cp:lastModifiedBy>Sharon Bradnick</cp:lastModifiedBy>
  <cp:revision>98</cp:revision>
  <cp:lastPrinted>2022-04-12T19:23:10Z</cp:lastPrinted>
  <dcterms:created xsi:type="dcterms:W3CDTF">2020-06-05T18:36:01Z</dcterms:created>
  <dcterms:modified xsi:type="dcterms:W3CDTF">2022-04-19T16:06:25Z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0x010100A1D635C4B8361E4791DC390DA83D4015</vt:lpwstr>
  </property>
</Properties>
</file>